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416" r:id="rId2"/>
    <p:sldId id="417" r:id="rId3"/>
    <p:sldId id="418" r:id="rId4"/>
    <p:sldId id="475" r:id="rId5"/>
    <p:sldId id="457" r:id="rId6"/>
    <p:sldId id="458" r:id="rId7"/>
    <p:sldId id="459" r:id="rId8"/>
    <p:sldId id="460" r:id="rId9"/>
    <p:sldId id="461" r:id="rId10"/>
    <p:sldId id="462" r:id="rId11"/>
    <p:sldId id="463" r:id="rId12"/>
    <p:sldId id="464" r:id="rId13"/>
    <p:sldId id="465" r:id="rId14"/>
    <p:sldId id="466" r:id="rId15"/>
    <p:sldId id="467" r:id="rId16"/>
    <p:sldId id="434" r:id="rId17"/>
    <p:sldId id="468" r:id="rId18"/>
    <p:sldId id="469" r:id="rId19"/>
    <p:sldId id="470" r:id="rId20"/>
    <p:sldId id="471" r:id="rId21"/>
    <p:sldId id="472" r:id="rId22"/>
    <p:sldId id="473" r:id="rId23"/>
    <p:sldId id="474" r:id="rId24"/>
    <p:sldId id="423" r:id="rId25"/>
    <p:sldId id="424" r:id="rId26"/>
    <p:sldId id="425" r:id="rId27"/>
    <p:sldId id="426" r:id="rId28"/>
    <p:sldId id="454" r:id="rId29"/>
    <p:sldId id="427" r:id="rId30"/>
    <p:sldId id="455" r:id="rId31"/>
    <p:sldId id="428" r:id="rId32"/>
    <p:sldId id="450" r:id="rId33"/>
    <p:sldId id="451" r:id="rId34"/>
    <p:sldId id="430" r:id="rId35"/>
    <p:sldId id="452" r:id="rId36"/>
    <p:sldId id="453" r:id="rId37"/>
    <p:sldId id="456" r:id="rId38"/>
    <p:sldId id="433" r:id="rId39"/>
    <p:sldId id="438" r:id="rId40"/>
    <p:sldId id="439" r:id="rId41"/>
    <p:sldId id="440" r:id="rId42"/>
    <p:sldId id="445" r:id="rId43"/>
    <p:sldId id="446" r:id="rId44"/>
    <p:sldId id="449" r:id="rId45"/>
  </p:sldIdLst>
  <p:sldSz cx="9144000" cy="6858000" type="screen4x3"/>
  <p:notesSz cx="7102475" cy="9388475"/>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a:srgbClr val="E57036"/>
    <a:srgbClr val="4156A1"/>
    <a:srgbClr val="D14905"/>
    <a:srgbClr val="CCCCCC"/>
    <a:srgbClr val="F2F2F2"/>
    <a:srgbClr val="7D8C1F"/>
    <a:srgbClr val="990000"/>
    <a:srgbClr val="6D6F72"/>
    <a:srgbClr val="B700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3"/>
    <p:restoredTop sz="76395" autoAdjust="0"/>
  </p:normalViewPr>
  <p:slideViewPr>
    <p:cSldViewPr snapToGrid="0" snapToObjects="1">
      <p:cViewPr varScale="1">
        <p:scale>
          <a:sx n="59" d="100"/>
          <a:sy n="59" d="100"/>
        </p:scale>
        <p:origin x="1740" y="84"/>
      </p:cViewPr>
      <p:guideLst>
        <p:guide orient="horz" pos="2160"/>
        <p:guide pos="2880"/>
      </p:guideLst>
    </p:cSldViewPr>
  </p:slideViewPr>
  <p:notesTextViewPr>
    <p:cViewPr>
      <p:scale>
        <a:sx n="3" d="2"/>
        <a:sy n="3" d="2"/>
      </p:scale>
      <p:origin x="0" y="0"/>
    </p:cViewPr>
  </p:notesTextViewPr>
  <p:sorterViewPr>
    <p:cViewPr varScale="1">
      <p:scale>
        <a:sx n="1" d="1"/>
        <a:sy n="1" d="1"/>
      </p:scale>
      <p:origin x="0" y="-3086"/>
    </p:cViewPr>
  </p:sorterViewPr>
  <p:notesViewPr>
    <p:cSldViewPr snapToGrid="0" snapToObjects="1">
      <p:cViewPr varScale="1">
        <p:scale>
          <a:sx n="85" d="100"/>
          <a:sy n="85"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18012" cy="471348"/>
          </a:xfrm>
          <a:prstGeom prst="rect">
            <a:avLst/>
          </a:prstGeom>
        </p:spPr>
        <p:txBody>
          <a:bodyPr vert="horz" lIns="92464" tIns="46232" rIns="92464" bIns="46232" rtlCol="0"/>
          <a:lstStyle>
            <a:lvl1pPr algn="l">
              <a:defRPr sz="1200"/>
            </a:lvl1pPr>
          </a:lstStyle>
          <a:p>
            <a:r>
              <a:rPr lang="en-US" dirty="0" smtClean="0"/>
              <a:t>i2L Supervisors:  Session 1</a:t>
            </a:r>
            <a:br>
              <a:rPr lang="en-US" dirty="0" smtClean="0"/>
            </a:br>
            <a:r>
              <a:rPr lang="en-US" dirty="0" smtClean="0"/>
              <a:t>Overview and Leadership Styles</a:t>
            </a:r>
            <a:endParaRPr lang="en-US" dirty="0"/>
          </a:p>
        </p:txBody>
      </p:sp>
      <p:sp>
        <p:nvSpPr>
          <p:cNvPr id="3" name="Date Placeholder 2"/>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r>
              <a:rPr lang="en-US" dirty="0" smtClean="0"/>
              <a:t>March 20, 2019</a:t>
            </a:r>
            <a:endParaRPr lang="en-US" dirty="0"/>
          </a:p>
        </p:txBody>
      </p:sp>
      <p:sp>
        <p:nvSpPr>
          <p:cNvPr id="4" name="Footer Placeholder 3"/>
          <p:cNvSpPr>
            <a:spLocks noGrp="1"/>
          </p:cNvSpPr>
          <p:nvPr>
            <p:ph type="ftr" sz="quarter" idx="2"/>
          </p:nvPr>
        </p:nvSpPr>
        <p:spPr>
          <a:xfrm>
            <a:off x="0" y="8615033"/>
            <a:ext cx="3078383" cy="773443"/>
          </a:xfrm>
          <a:prstGeom prst="rect">
            <a:avLst/>
          </a:prstGeom>
        </p:spPr>
        <p:txBody>
          <a:bodyPr vert="horz" lIns="92464" tIns="46232" rIns="92464" bIns="462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FE81A527-F78F-4983-906C-CE8D8B26E418}" type="slidenum">
              <a:rPr lang="en-US" smtClean="0"/>
              <a:t>‹#›</a:t>
            </a:fld>
            <a:endParaRPr lang="en-US" dirty="0"/>
          </a:p>
        </p:txBody>
      </p:sp>
    </p:spTree>
    <p:extLst>
      <p:ext uri="{BB962C8B-B14F-4D97-AF65-F5344CB8AC3E}">
        <p14:creationId xmlns:p14="http://schemas.microsoft.com/office/powerpoint/2010/main" val="4169320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276F42FF-D35F-4C97-BC76-5F223A0B778E}" type="datetimeFigureOut">
              <a:rPr lang="en-US" smtClean="0"/>
              <a:t>10/27/2021</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D1223565-395F-414A-8B4C-788060DAEE00}" type="slidenum">
              <a:rPr lang="en-US" smtClean="0"/>
              <a:t>‹#›</a:t>
            </a:fld>
            <a:endParaRPr lang="en-US" dirty="0"/>
          </a:p>
        </p:txBody>
      </p:sp>
    </p:spTree>
    <p:extLst>
      <p:ext uri="{BB962C8B-B14F-4D97-AF65-F5344CB8AC3E}">
        <p14:creationId xmlns:p14="http://schemas.microsoft.com/office/powerpoint/2010/main" val="248865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ol.gov/whd/flsa/index.htm"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youthrules.dol.gov/index.htm" TargetMode="External"/><Relationship Id="rId5" Type="http://schemas.openxmlformats.org/officeDocument/2006/relationships/hyperlink" Target="https://www.dol.gov/whd/overtime_pay.htm" TargetMode="External"/><Relationship Id="rId4" Type="http://schemas.openxmlformats.org/officeDocument/2006/relationships/hyperlink" Target="https://www.dol.gov/whd/minimumwage.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Dashboard</a:t>
            </a:r>
            <a:r>
              <a:rPr lang="en-US" baseline="0" dirty="0" smtClean="0"/>
              <a:t> Demo</a:t>
            </a:r>
            <a:endParaRPr lang="en-US" dirty="0"/>
          </a:p>
        </p:txBody>
      </p:sp>
      <p:sp>
        <p:nvSpPr>
          <p:cNvPr id="4" name="Slide Number Placeholder 3"/>
          <p:cNvSpPr>
            <a:spLocks noGrp="1"/>
          </p:cNvSpPr>
          <p:nvPr>
            <p:ph type="sldNum" sz="quarter" idx="10"/>
          </p:nvPr>
        </p:nvSpPr>
        <p:spPr/>
        <p:txBody>
          <a:bodyPr/>
          <a:lstStyle/>
          <a:p>
            <a:fld id="{D1223565-395F-414A-8B4C-788060DAEE00}" type="slidenum">
              <a:rPr lang="en-US" smtClean="0"/>
              <a:t>3</a:t>
            </a:fld>
            <a:endParaRPr lang="en-US" dirty="0"/>
          </a:p>
        </p:txBody>
      </p:sp>
    </p:spTree>
    <p:extLst>
      <p:ext uri="{BB962C8B-B14F-4D97-AF65-F5344CB8AC3E}">
        <p14:creationId xmlns:p14="http://schemas.microsoft.com/office/powerpoint/2010/main" val="127519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deny leave requests but if you do make sure you are treating your employees fairly. </a:t>
            </a:r>
            <a:endParaRPr lang="en-US" dirty="0"/>
          </a:p>
        </p:txBody>
      </p:sp>
      <p:sp>
        <p:nvSpPr>
          <p:cNvPr id="4" name="Slide Number Placeholder 3"/>
          <p:cNvSpPr>
            <a:spLocks noGrp="1"/>
          </p:cNvSpPr>
          <p:nvPr>
            <p:ph type="sldNum" sz="quarter" idx="10"/>
          </p:nvPr>
        </p:nvSpPr>
        <p:spPr/>
        <p:txBody>
          <a:bodyPr/>
          <a:lstStyle/>
          <a:p>
            <a:fld id="{4EB9027B-E9ED-9B49-B08A-BF9D3216A6FF}" type="slidenum">
              <a:rPr lang="en-US" smtClean="0"/>
              <a:t>6</a:t>
            </a:fld>
            <a:endParaRPr lang="en-US"/>
          </a:p>
        </p:txBody>
      </p:sp>
    </p:spTree>
    <p:extLst>
      <p:ext uri="{BB962C8B-B14F-4D97-AF65-F5344CB8AC3E}">
        <p14:creationId xmlns:p14="http://schemas.microsoft.com/office/powerpoint/2010/main" val="259719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Highlights- </a:t>
            </a:r>
            <a:r>
              <a:rPr lang="en-US" sz="1200" b="0" i="0" kern="1200" dirty="0" smtClean="0">
                <a:solidFill>
                  <a:schemeClr val="tx1"/>
                </a:solidFill>
                <a:effectLst/>
                <a:latin typeface="+mn-lt"/>
                <a:ea typeface="+mn-ea"/>
                <a:cs typeface="+mn-cs"/>
              </a:rPr>
              <a:t>The </a:t>
            </a:r>
            <a:r>
              <a:rPr lang="en-US" sz="1200" b="0" i="0" u="sng" kern="1200" dirty="0" smtClean="0">
                <a:solidFill>
                  <a:schemeClr val="tx1"/>
                </a:solidFill>
                <a:effectLst/>
                <a:latin typeface="+mn-lt"/>
                <a:ea typeface="+mn-ea"/>
                <a:cs typeface="+mn-cs"/>
                <a:hlinkClick r:id="rId3"/>
              </a:rPr>
              <a:t>FLSA</a:t>
            </a:r>
            <a:r>
              <a:rPr lang="en-US" sz="1200" b="0" i="0" kern="1200" dirty="0" smtClean="0">
                <a:solidFill>
                  <a:schemeClr val="tx1"/>
                </a:solidFill>
                <a:effectLst/>
                <a:latin typeface="+mn-lt"/>
                <a:ea typeface="+mn-ea"/>
                <a:cs typeface="+mn-cs"/>
              </a:rPr>
              <a:t> sets </a:t>
            </a:r>
            <a:r>
              <a:rPr lang="en-US" sz="1200" b="0" i="0" u="sng" kern="1200" dirty="0" smtClean="0">
                <a:solidFill>
                  <a:schemeClr val="tx1"/>
                </a:solidFill>
                <a:effectLst/>
                <a:latin typeface="+mn-lt"/>
                <a:ea typeface="+mn-ea"/>
                <a:cs typeface="+mn-cs"/>
                <a:hlinkClick r:id="rId4"/>
              </a:rPr>
              <a:t>minimum wage</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5"/>
              </a:rPr>
              <a:t>overtime pay</a:t>
            </a:r>
            <a:r>
              <a:rPr lang="en-US" sz="1200" b="0" i="0" kern="1200" dirty="0" smtClean="0">
                <a:solidFill>
                  <a:schemeClr val="tx1"/>
                </a:solidFill>
                <a:effectLst/>
                <a:latin typeface="+mn-lt"/>
                <a:ea typeface="+mn-ea"/>
                <a:cs typeface="+mn-cs"/>
              </a:rPr>
              <a:t>, recordkeeping, and </a:t>
            </a:r>
            <a:r>
              <a:rPr lang="en-US" sz="1200" b="0" i="0" u="sng" kern="1200" dirty="0" smtClean="0">
                <a:solidFill>
                  <a:schemeClr val="tx1"/>
                </a:solidFill>
                <a:effectLst/>
                <a:latin typeface="+mn-lt"/>
                <a:ea typeface="+mn-ea"/>
                <a:cs typeface="+mn-cs"/>
                <a:hlinkClick r:id="rId6"/>
              </a:rPr>
              <a:t>youth employment standards</a:t>
            </a:r>
            <a:r>
              <a:rPr lang="en-US" sz="1200" b="0" i="0" kern="1200" dirty="0" smtClean="0">
                <a:solidFill>
                  <a:schemeClr val="tx1"/>
                </a:solidFill>
                <a:effectLst/>
                <a:latin typeface="+mn-lt"/>
                <a:ea typeface="+mn-ea"/>
                <a:cs typeface="+mn-cs"/>
              </a:rPr>
              <a:t> for employment subject to its provisions. Unless exempt, covered employees must be paid at least the </a:t>
            </a:r>
            <a:r>
              <a:rPr lang="en-US" sz="1200" b="0" i="0" u="sng" kern="1200" dirty="0" smtClean="0">
                <a:solidFill>
                  <a:schemeClr val="tx1"/>
                </a:solidFill>
                <a:effectLst/>
                <a:latin typeface="+mn-lt"/>
                <a:ea typeface="+mn-ea"/>
                <a:cs typeface="+mn-cs"/>
                <a:hlinkClick r:id="rId4"/>
              </a:rPr>
              <a:t>minimum wage</a:t>
            </a:r>
            <a:r>
              <a:rPr lang="en-US" sz="1200" b="0" i="0" kern="1200" dirty="0" smtClean="0">
                <a:solidFill>
                  <a:schemeClr val="tx1"/>
                </a:solidFill>
                <a:effectLst/>
                <a:latin typeface="+mn-lt"/>
                <a:ea typeface="+mn-ea"/>
                <a:cs typeface="+mn-cs"/>
              </a:rPr>
              <a:t> and not less than one and one-half times their regular rates of pay for </a:t>
            </a:r>
            <a:r>
              <a:rPr lang="en-US" sz="1200" b="0" i="0" u="sng" kern="1200" dirty="0" smtClean="0">
                <a:solidFill>
                  <a:schemeClr val="tx1"/>
                </a:solidFill>
                <a:effectLst/>
                <a:latin typeface="+mn-lt"/>
                <a:ea typeface="+mn-ea"/>
                <a:cs typeface="+mn-cs"/>
                <a:hlinkClick r:id="rId5"/>
              </a:rPr>
              <a:t>overtime</a:t>
            </a:r>
            <a:r>
              <a:rPr lang="en-US" sz="1200" b="0" i="0" kern="1200" dirty="0" smtClean="0">
                <a:solidFill>
                  <a:schemeClr val="tx1"/>
                </a:solidFill>
                <a:effectLst/>
                <a:latin typeface="+mn-lt"/>
                <a:ea typeface="+mn-ea"/>
                <a:cs typeface="+mn-cs"/>
              </a:rPr>
              <a:t> hours worked.</a:t>
            </a:r>
            <a:endParaRPr lang="en-US" dirty="0"/>
          </a:p>
        </p:txBody>
      </p:sp>
      <p:sp>
        <p:nvSpPr>
          <p:cNvPr id="4" name="Slide Number Placeholder 3"/>
          <p:cNvSpPr>
            <a:spLocks noGrp="1"/>
          </p:cNvSpPr>
          <p:nvPr>
            <p:ph type="sldNum" sz="quarter" idx="10"/>
          </p:nvPr>
        </p:nvSpPr>
        <p:spPr/>
        <p:txBody>
          <a:bodyPr/>
          <a:lstStyle/>
          <a:p>
            <a:fld id="{D1223565-395F-414A-8B4C-788060DAEE00}" type="slidenum">
              <a:rPr lang="en-US" smtClean="0"/>
              <a:t>16</a:t>
            </a:fld>
            <a:endParaRPr lang="en-US" dirty="0"/>
          </a:p>
        </p:txBody>
      </p:sp>
    </p:spTree>
    <p:extLst>
      <p:ext uri="{BB962C8B-B14F-4D97-AF65-F5344CB8AC3E}">
        <p14:creationId xmlns:p14="http://schemas.microsoft.com/office/powerpoint/2010/main" val="349007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23565-395F-414A-8B4C-788060DAEE00}" type="slidenum">
              <a:rPr lang="en-US" smtClean="0"/>
              <a:t>17</a:t>
            </a:fld>
            <a:endParaRPr lang="en-US" dirty="0"/>
          </a:p>
        </p:txBody>
      </p:sp>
    </p:spTree>
    <p:extLst>
      <p:ext uri="{BB962C8B-B14F-4D97-AF65-F5344CB8AC3E}">
        <p14:creationId xmlns:p14="http://schemas.microsoft.com/office/powerpoint/2010/main" val="3809272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 by FLSA (Fair Labor Standards Act)  based on exempt or non-exempt job duties test. COSS do not meet the exempt status so we are required</a:t>
            </a:r>
            <a:r>
              <a:rPr lang="en-US" baseline="0" dirty="0" smtClean="0"/>
              <a:t> to compensate them for all hours worked. </a:t>
            </a:r>
            <a:endParaRPr lang="en-US" dirty="0"/>
          </a:p>
        </p:txBody>
      </p:sp>
      <p:sp>
        <p:nvSpPr>
          <p:cNvPr id="4" name="Slide Number Placeholder 3"/>
          <p:cNvSpPr>
            <a:spLocks noGrp="1"/>
          </p:cNvSpPr>
          <p:nvPr>
            <p:ph type="sldNum" sz="quarter" idx="10"/>
          </p:nvPr>
        </p:nvSpPr>
        <p:spPr/>
        <p:txBody>
          <a:bodyPr/>
          <a:lstStyle/>
          <a:p>
            <a:fld id="{4EB9027B-E9ED-9B49-B08A-BF9D3216A6FF}" type="slidenum">
              <a:rPr lang="en-US" smtClean="0"/>
              <a:t>18</a:t>
            </a:fld>
            <a:endParaRPr lang="en-US"/>
          </a:p>
        </p:txBody>
      </p:sp>
    </p:spTree>
    <p:extLst>
      <p:ext uri="{BB962C8B-B14F-4D97-AF65-F5344CB8AC3E}">
        <p14:creationId xmlns:p14="http://schemas.microsoft.com/office/powerpoint/2010/main" val="81406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001121736 week of 9.21.19</a:t>
            </a:r>
            <a:endParaRPr lang="en-US" dirty="0"/>
          </a:p>
        </p:txBody>
      </p:sp>
      <p:sp>
        <p:nvSpPr>
          <p:cNvPr id="4" name="Slide Number Placeholder 3"/>
          <p:cNvSpPr>
            <a:spLocks noGrp="1"/>
          </p:cNvSpPr>
          <p:nvPr>
            <p:ph type="sldNum" sz="quarter" idx="10"/>
          </p:nvPr>
        </p:nvSpPr>
        <p:spPr/>
        <p:txBody>
          <a:bodyPr/>
          <a:lstStyle/>
          <a:p>
            <a:fld id="{4EB9027B-E9ED-9B49-B08A-BF9D3216A6FF}" type="slidenum">
              <a:rPr lang="en-US" smtClean="0"/>
              <a:t>23</a:t>
            </a:fld>
            <a:endParaRPr lang="en-US"/>
          </a:p>
        </p:txBody>
      </p:sp>
    </p:spTree>
    <p:extLst>
      <p:ext uri="{BB962C8B-B14F-4D97-AF65-F5344CB8AC3E}">
        <p14:creationId xmlns:p14="http://schemas.microsoft.com/office/powerpoint/2010/main" val="204303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9027B-E9ED-9B49-B08A-BF9D3216A6FF}" type="slidenum">
              <a:rPr lang="en-US" smtClean="0"/>
              <a:t>33</a:t>
            </a:fld>
            <a:endParaRPr lang="en-US"/>
          </a:p>
        </p:txBody>
      </p:sp>
    </p:spTree>
    <p:extLst>
      <p:ext uri="{BB962C8B-B14F-4D97-AF65-F5344CB8AC3E}">
        <p14:creationId xmlns:p14="http://schemas.microsoft.com/office/powerpoint/2010/main" val="424937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480A359-2FB3-4847-9D97-3491754AA7F9}" type="datetimeFigureOut">
              <a:rPr lang="en-US"/>
              <a:pPr>
                <a:defRPr/>
              </a:pPr>
              <a:t>10/27/2021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E82176-A547-F94B-AC51-D6E9C882CB88}" type="slidenum">
              <a:rPr lang="en-US"/>
              <a:pPr>
                <a:defRPr/>
              </a:pPr>
              <a:t>‹#›</a:t>
            </a:fld>
            <a:endParaRPr lang="en-US" dirty="0"/>
          </a:p>
        </p:txBody>
      </p:sp>
    </p:spTree>
    <p:extLst>
      <p:ext uri="{BB962C8B-B14F-4D97-AF65-F5344CB8AC3E}">
        <p14:creationId xmlns:p14="http://schemas.microsoft.com/office/powerpoint/2010/main" val="7884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BC5DAC-1A13-D34F-9418-D6257772B49C}" type="datetimeFigureOut">
              <a:rPr lang="en-US"/>
              <a:pPr>
                <a:defRPr/>
              </a:pPr>
              <a:t>10/27/2021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B9610A8-B29A-B34A-A0B5-3DF26A2EB850}" type="slidenum">
              <a:rPr lang="en-US"/>
              <a:pPr>
                <a:defRPr/>
              </a:pPr>
              <a:t>‹#›</a:t>
            </a:fld>
            <a:endParaRPr lang="en-US" dirty="0"/>
          </a:p>
        </p:txBody>
      </p:sp>
    </p:spTree>
    <p:extLst>
      <p:ext uri="{BB962C8B-B14F-4D97-AF65-F5344CB8AC3E}">
        <p14:creationId xmlns:p14="http://schemas.microsoft.com/office/powerpoint/2010/main" val="215469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EC0D93-568E-6D41-8E6D-0963A71A503C}" type="datetimeFigureOut">
              <a:rPr lang="en-US"/>
              <a:pPr>
                <a:defRPr/>
              </a:pPr>
              <a:t>10/27/2021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12D0221-73D0-6245-9CCD-73A1D8FCB5E4}" type="slidenum">
              <a:rPr lang="en-US"/>
              <a:pPr>
                <a:defRPr/>
              </a:pPr>
              <a:t>‹#›</a:t>
            </a:fld>
            <a:endParaRPr lang="en-US" dirty="0"/>
          </a:p>
        </p:txBody>
      </p:sp>
    </p:spTree>
    <p:extLst>
      <p:ext uri="{BB962C8B-B14F-4D97-AF65-F5344CB8AC3E}">
        <p14:creationId xmlns:p14="http://schemas.microsoft.com/office/powerpoint/2010/main" val="82651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28603A-2399-D64A-8203-C8F297F981E8}" type="datetimeFigureOut">
              <a:rPr lang="en-US"/>
              <a:pPr>
                <a:defRPr/>
              </a:pPr>
              <a:t>10/27/2021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F2C605-4958-CF43-AA48-80339EFDB0AF}" type="slidenum">
              <a:rPr lang="en-US"/>
              <a:pPr>
                <a:defRPr/>
              </a:pPr>
              <a:t>‹#›</a:t>
            </a:fld>
            <a:endParaRPr lang="en-US" dirty="0"/>
          </a:p>
        </p:txBody>
      </p:sp>
    </p:spTree>
    <p:extLst>
      <p:ext uri="{BB962C8B-B14F-4D97-AF65-F5344CB8AC3E}">
        <p14:creationId xmlns:p14="http://schemas.microsoft.com/office/powerpoint/2010/main" val="4257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F71F39-3D09-F149-B1A1-DC2A7DB4A435}" type="datetimeFigureOut">
              <a:rPr lang="en-US"/>
              <a:pPr>
                <a:defRPr/>
              </a:pPr>
              <a:t>10/27/2021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DA6BD0F-ABBC-C14D-BC96-77BE126A748B}" type="slidenum">
              <a:rPr lang="en-US"/>
              <a:pPr>
                <a:defRPr/>
              </a:pPr>
              <a:t>‹#›</a:t>
            </a:fld>
            <a:endParaRPr lang="en-US" dirty="0"/>
          </a:p>
        </p:txBody>
      </p:sp>
    </p:spTree>
    <p:extLst>
      <p:ext uri="{BB962C8B-B14F-4D97-AF65-F5344CB8AC3E}">
        <p14:creationId xmlns:p14="http://schemas.microsoft.com/office/powerpoint/2010/main" val="394488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7E7E973-E761-9943-801C-DE1E51E28431}" type="datetimeFigureOut">
              <a:rPr lang="en-US"/>
              <a:pPr>
                <a:defRPr/>
              </a:pPr>
              <a:t>10/27/2021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C35E9FC-F6D5-0349-BBED-EA7D7A9BC49B}" type="slidenum">
              <a:rPr lang="en-US"/>
              <a:pPr>
                <a:defRPr/>
              </a:pPr>
              <a:t>‹#›</a:t>
            </a:fld>
            <a:endParaRPr lang="en-US" dirty="0"/>
          </a:p>
        </p:txBody>
      </p:sp>
    </p:spTree>
    <p:extLst>
      <p:ext uri="{BB962C8B-B14F-4D97-AF65-F5344CB8AC3E}">
        <p14:creationId xmlns:p14="http://schemas.microsoft.com/office/powerpoint/2010/main" val="178526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ACE534-2B3A-FA4B-B87A-8AC244117610}" type="datetimeFigureOut">
              <a:rPr lang="en-US"/>
              <a:pPr>
                <a:defRPr/>
              </a:pPr>
              <a:t>10/27/2021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B5B94E0-5E06-6D42-A41D-50D581B40900}" type="slidenum">
              <a:rPr lang="en-US"/>
              <a:pPr>
                <a:defRPr/>
              </a:pPr>
              <a:t>‹#›</a:t>
            </a:fld>
            <a:endParaRPr lang="en-US" dirty="0"/>
          </a:p>
        </p:txBody>
      </p:sp>
    </p:spTree>
    <p:extLst>
      <p:ext uri="{BB962C8B-B14F-4D97-AF65-F5344CB8AC3E}">
        <p14:creationId xmlns:p14="http://schemas.microsoft.com/office/powerpoint/2010/main" val="7603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CDFFB5-C0BC-DE4D-9A38-E0EE75FC9E15}" type="datetimeFigureOut">
              <a:rPr lang="en-US"/>
              <a:pPr>
                <a:defRPr/>
              </a:pPr>
              <a:t>10/27/2021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2AB7D4D-4E81-5B40-91F6-CF14C25F8623}" type="slidenum">
              <a:rPr lang="en-US"/>
              <a:pPr>
                <a:defRPr/>
              </a:pPr>
              <a:t>‹#›</a:t>
            </a:fld>
            <a:endParaRPr lang="en-US" dirty="0"/>
          </a:p>
        </p:txBody>
      </p:sp>
    </p:spTree>
    <p:extLst>
      <p:ext uri="{BB962C8B-B14F-4D97-AF65-F5344CB8AC3E}">
        <p14:creationId xmlns:p14="http://schemas.microsoft.com/office/powerpoint/2010/main" val="87628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42570F-F7E3-1F40-B6F3-59FE945D5A70}" type="datetimeFigureOut">
              <a:rPr lang="en-US"/>
              <a:pPr>
                <a:defRPr/>
              </a:pPr>
              <a:t>10/27/2021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35B2FA7-4FDB-5643-811E-7991DEE50B01}" type="slidenum">
              <a:rPr lang="en-US"/>
              <a:pPr>
                <a:defRPr/>
              </a:pPr>
              <a:t>‹#›</a:t>
            </a:fld>
            <a:endParaRPr lang="en-US" dirty="0"/>
          </a:p>
        </p:txBody>
      </p:sp>
    </p:spTree>
    <p:extLst>
      <p:ext uri="{BB962C8B-B14F-4D97-AF65-F5344CB8AC3E}">
        <p14:creationId xmlns:p14="http://schemas.microsoft.com/office/powerpoint/2010/main" val="27793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71E9B0-C3DF-544F-BB14-A487ECCC7F43}" type="datetimeFigureOut">
              <a:rPr lang="en-US"/>
              <a:pPr>
                <a:defRPr/>
              </a:pPr>
              <a:t>10/27/2021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DD8B14-AE1E-054C-8668-93D0F0400A18}" type="slidenum">
              <a:rPr lang="en-US"/>
              <a:pPr>
                <a:defRPr/>
              </a:pPr>
              <a:t>‹#›</a:t>
            </a:fld>
            <a:endParaRPr lang="en-US" dirty="0"/>
          </a:p>
        </p:txBody>
      </p:sp>
    </p:spTree>
    <p:extLst>
      <p:ext uri="{BB962C8B-B14F-4D97-AF65-F5344CB8AC3E}">
        <p14:creationId xmlns:p14="http://schemas.microsoft.com/office/powerpoint/2010/main" val="405940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C4B1CF-5E0C-5D41-A3E2-D78942339385}" type="datetimeFigureOut">
              <a:rPr lang="en-US"/>
              <a:pPr>
                <a:defRPr/>
              </a:pPr>
              <a:t>10/27/2021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FEF0004-A563-C64B-9FAD-6198662E1BD1}" type="slidenum">
              <a:rPr lang="en-US"/>
              <a:pPr>
                <a:defRPr/>
              </a:pPr>
              <a:t>‹#›</a:t>
            </a:fld>
            <a:endParaRPr lang="en-US" dirty="0"/>
          </a:p>
        </p:txBody>
      </p:sp>
    </p:spTree>
    <p:extLst>
      <p:ext uri="{BB962C8B-B14F-4D97-AF65-F5344CB8AC3E}">
        <p14:creationId xmlns:p14="http://schemas.microsoft.com/office/powerpoint/2010/main" val="121490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0113"/>
            <a:ext cx="8229600" cy="106838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457200" y="3022600"/>
            <a:ext cx="8229600" cy="3103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C944504B-B211-B34D-97AF-78446C71FCDD}" type="datetimeFigureOut">
              <a:rPr lang="en-US" smtClean="0"/>
              <a:pPr>
                <a:defRPr/>
              </a:pPr>
              <a:t>10/27/2021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EF7D53D-272A-624E-BE3D-99D13E2B4193}" type="slidenum">
              <a:rPr lang="en-US"/>
              <a:pPr>
                <a:defRPr/>
              </a:pPr>
              <a:t>‹#›</a:t>
            </a:fld>
            <a:endParaRPr lang="en-US" dirty="0"/>
          </a:p>
        </p:txBody>
      </p:sp>
      <p:pic>
        <p:nvPicPr>
          <p:cNvPr id="3" name="Picture 2" descr="CALSpowerpoint-Header.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2700"/>
            <a:ext cx="9162288" cy="47018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New%20CED%20Training%20Session%202%202019%20PPT%20slides%20(njk%20edits).ppt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oied.ncsu.edu/divweb/equity/ada-accommodations/for-manager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er.hr.ncsu.edu/faculty-staff-assistance-progra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xtensionhr.ces.ncsu.edu/extension-hr-form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budget.ncsu.edu/budgetoffice/a_to_z.ph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New%20CED%20Training%20Session%202%202019%20PPT%20slides%20(njk%20edits).ppt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evaluation.ces.ncsu.edu/xp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EP CALM AND CALL HR - Keep Calm and Posters Generator, Maker For Free -  KeepCalmAndPoster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21" y="1307647"/>
            <a:ext cx="3595511"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010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Leave	</a:t>
            </a:r>
            <a:endParaRPr lang="en-US" dirty="0"/>
          </a:p>
        </p:txBody>
      </p:sp>
      <p:sp>
        <p:nvSpPr>
          <p:cNvPr id="3" name="Content Placeholder 2"/>
          <p:cNvSpPr>
            <a:spLocks noGrp="1"/>
          </p:cNvSpPr>
          <p:nvPr>
            <p:ph idx="1"/>
          </p:nvPr>
        </p:nvSpPr>
        <p:spPr>
          <a:xfrm>
            <a:off x="457200" y="1968500"/>
            <a:ext cx="8229600" cy="4157663"/>
          </a:xfrm>
        </p:spPr>
        <p:txBody>
          <a:bodyPr/>
          <a:lstStyle/>
          <a:p>
            <a:r>
              <a:rPr lang="en-US" dirty="0" smtClean="0"/>
              <a:t>Awarded in different years by Legislature. </a:t>
            </a:r>
          </a:p>
          <a:p>
            <a:r>
              <a:rPr lang="en-US" dirty="0" smtClean="0"/>
              <a:t>Rules for use and payouts vary by year. </a:t>
            </a:r>
            <a:endParaRPr lang="en-US" dirty="0"/>
          </a:p>
        </p:txBody>
      </p:sp>
      <p:pic>
        <p:nvPicPr>
          <p:cNvPr id="4" name="Picture 3"/>
          <p:cNvPicPr>
            <a:picLocks noChangeAspect="1"/>
          </p:cNvPicPr>
          <p:nvPr/>
        </p:nvPicPr>
        <p:blipFill>
          <a:blip r:embed="rId2"/>
          <a:stretch>
            <a:fillRect/>
          </a:stretch>
        </p:blipFill>
        <p:spPr>
          <a:xfrm>
            <a:off x="2288512" y="2831541"/>
            <a:ext cx="3780274" cy="3780274"/>
          </a:xfrm>
          <a:prstGeom prst="rect">
            <a:avLst/>
          </a:prstGeom>
        </p:spPr>
      </p:pic>
    </p:spTree>
    <p:extLst>
      <p:ext uri="{BB962C8B-B14F-4D97-AF65-F5344CB8AC3E}">
        <p14:creationId xmlns:p14="http://schemas.microsoft.com/office/powerpoint/2010/main" val="2679109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515"/>
            <a:ext cx="8229600" cy="1445986"/>
          </a:xfrm>
        </p:spPr>
        <p:txBody>
          <a:bodyPr/>
          <a:lstStyle/>
          <a:p>
            <a:r>
              <a:rPr lang="en-US" dirty="0" smtClean="0"/>
              <a:t>Community Service Leave</a:t>
            </a:r>
            <a:endParaRPr lang="en-US" dirty="0"/>
          </a:p>
        </p:txBody>
      </p:sp>
      <p:sp>
        <p:nvSpPr>
          <p:cNvPr id="3" name="Content Placeholder 2"/>
          <p:cNvSpPr>
            <a:spLocks noGrp="1"/>
          </p:cNvSpPr>
          <p:nvPr>
            <p:ph idx="1"/>
          </p:nvPr>
        </p:nvSpPr>
        <p:spPr>
          <a:xfrm>
            <a:off x="457200" y="1600200"/>
            <a:ext cx="8229600" cy="4880987"/>
          </a:xfrm>
        </p:spPr>
        <p:txBody>
          <a:bodyPr>
            <a:normAutofit fontScale="92500"/>
          </a:bodyPr>
          <a:lstStyle/>
          <a:p>
            <a:r>
              <a:rPr lang="en-US" sz="2000" dirty="0" smtClean="0"/>
              <a:t>Community Service Leave-Time provided for employees to have paid time off to volunteer in NC schools, communities, institutions of higher education, NC State agencies and not-for-profit organizations. </a:t>
            </a:r>
          </a:p>
          <a:p>
            <a:r>
              <a:rPr lang="en-US" sz="2000" dirty="0" smtClean="0"/>
              <a:t>Literacy Leave- A special provision of CSL that can be used to support a literacy program in a NC public school</a:t>
            </a:r>
            <a:r>
              <a:rPr lang="en-US" sz="2000" dirty="0"/>
              <a:t>. Leave under this option shall be used exclusively for assisting students in reading and/or writing skills in accordance with established rules and guidelines for such arrangements as determined and documented by joint agreement with NCSU and the public school. </a:t>
            </a:r>
            <a:endParaRPr lang="en-US" sz="2000" dirty="0" smtClean="0"/>
          </a:p>
          <a:p>
            <a:r>
              <a:rPr lang="en-US" sz="2000" dirty="0" smtClean="0"/>
              <a:t>Tutoring/Mentoring Leave- A special provision of CSL that can be used to provide tutoring and mentoring for a student in a formal standardized program in a public or a non-public school</a:t>
            </a:r>
            <a:r>
              <a:rPr lang="en-US" sz="2000" dirty="0"/>
              <a:t>. Leave under this option is to be used exclusively for tutoring and/or mentoring an “at-risk” student in accordance with established rules and guidelines for such arrangements as determined and documented by joint agreement with NCSU and the public/non-public school.</a:t>
            </a:r>
          </a:p>
        </p:txBody>
      </p:sp>
    </p:spTree>
    <p:extLst>
      <p:ext uri="{BB962C8B-B14F-4D97-AF65-F5344CB8AC3E}">
        <p14:creationId xmlns:p14="http://schemas.microsoft.com/office/powerpoint/2010/main" val="2371523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087"/>
            <a:ext cx="8229600" cy="533399"/>
          </a:xfrm>
        </p:spPr>
        <p:txBody>
          <a:bodyPr/>
          <a:lstStyle/>
          <a:p>
            <a:r>
              <a:rPr lang="en-US" dirty="0" smtClean="0"/>
              <a:t>CSL Cont.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0585604"/>
              </p:ext>
            </p:extLst>
          </p:nvPr>
        </p:nvGraphicFramePr>
        <p:xfrm>
          <a:off x="241160" y="1155561"/>
          <a:ext cx="8445640" cy="5408526"/>
        </p:xfrm>
        <a:graphic>
          <a:graphicData uri="http://schemas.openxmlformats.org/drawingml/2006/table">
            <a:tbl>
              <a:tblPr firstRow="1" bandRow="1">
                <a:tableStyleId>{5C22544A-7EE6-4342-B048-85BDC9FD1C3A}</a:tableStyleId>
              </a:tblPr>
              <a:tblGrid>
                <a:gridCol w="2111410">
                  <a:extLst>
                    <a:ext uri="{9D8B030D-6E8A-4147-A177-3AD203B41FA5}">
                      <a16:colId xmlns:a16="http://schemas.microsoft.com/office/drawing/2014/main" val="3760762470"/>
                    </a:ext>
                  </a:extLst>
                </a:gridCol>
                <a:gridCol w="2111410">
                  <a:extLst>
                    <a:ext uri="{9D8B030D-6E8A-4147-A177-3AD203B41FA5}">
                      <a16:colId xmlns:a16="http://schemas.microsoft.com/office/drawing/2014/main" val="718631095"/>
                    </a:ext>
                  </a:extLst>
                </a:gridCol>
                <a:gridCol w="2111410">
                  <a:extLst>
                    <a:ext uri="{9D8B030D-6E8A-4147-A177-3AD203B41FA5}">
                      <a16:colId xmlns:a16="http://schemas.microsoft.com/office/drawing/2014/main" val="3159899419"/>
                    </a:ext>
                  </a:extLst>
                </a:gridCol>
                <a:gridCol w="2111410">
                  <a:extLst>
                    <a:ext uri="{9D8B030D-6E8A-4147-A177-3AD203B41FA5}">
                      <a16:colId xmlns:a16="http://schemas.microsoft.com/office/drawing/2014/main" val="286126165"/>
                    </a:ext>
                  </a:extLst>
                </a:gridCol>
              </a:tblGrid>
              <a:tr h="652753">
                <a:tc>
                  <a:txBody>
                    <a:bodyPr/>
                    <a:lstStyle/>
                    <a:p>
                      <a:r>
                        <a:rPr lang="en-US" dirty="0" smtClean="0"/>
                        <a:t>Type of Appointment</a:t>
                      </a:r>
                      <a:endParaRPr lang="en-US" dirty="0"/>
                    </a:p>
                  </a:txBody>
                  <a:tcPr/>
                </a:tc>
                <a:tc>
                  <a:txBody>
                    <a:bodyPr/>
                    <a:lstStyle/>
                    <a:p>
                      <a:r>
                        <a:rPr lang="en-US" dirty="0" smtClean="0"/>
                        <a:t>Community</a:t>
                      </a:r>
                      <a:r>
                        <a:rPr lang="en-US" baseline="0" dirty="0" smtClean="0"/>
                        <a:t> Service Leave</a:t>
                      </a:r>
                      <a:endParaRPr lang="en-US" dirty="0"/>
                    </a:p>
                  </a:txBody>
                  <a:tcPr/>
                </a:tc>
                <a:tc>
                  <a:txBody>
                    <a:bodyPr/>
                    <a:lstStyle/>
                    <a:p>
                      <a:r>
                        <a:rPr lang="en-US" dirty="0" smtClean="0"/>
                        <a:t>Literacy CSL</a:t>
                      </a:r>
                      <a:endParaRPr lang="en-US" dirty="0"/>
                    </a:p>
                  </a:txBody>
                  <a:tcPr/>
                </a:tc>
                <a:tc>
                  <a:txBody>
                    <a:bodyPr/>
                    <a:lstStyle/>
                    <a:p>
                      <a:r>
                        <a:rPr lang="en-US" dirty="0" smtClean="0"/>
                        <a:t>Tutoring/Mentoring</a:t>
                      </a:r>
                      <a:r>
                        <a:rPr lang="en-US" baseline="0" dirty="0" smtClean="0"/>
                        <a:t> CSL</a:t>
                      </a:r>
                      <a:endParaRPr lang="en-US" dirty="0"/>
                    </a:p>
                  </a:txBody>
                  <a:tcPr/>
                </a:tc>
                <a:extLst>
                  <a:ext uri="{0D108BD9-81ED-4DB2-BD59-A6C34878D82A}">
                    <a16:rowId xmlns:a16="http://schemas.microsoft.com/office/drawing/2014/main" val="4091478327"/>
                  </a:ext>
                </a:extLst>
              </a:tr>
              <a:tr h="1492007">
                <a:tc>
                  <a:txBody>
                    <a:bodyPr/>
                    <a:lstStyle/>
                    <a:p>
                      <a:r>
                        <a:rPr lang="en-US" dirty="0" smtClean="0"/>
                        <a:t>Full time:</a:t>
                      </a:r>
                      <a:r>
                        <a:rPr lang="en-US" baseline="0" dirty="0" smtClean="0"/>
                        <a:t> permanent, probationary, trainee, or time-limited. </a:t>
                      </a:r>
                      <a:endParaRPr lang="en-US" dirty="0"/>
                    </a:p>
                  </a:txBody>
                  <a:tcPr/>
                </a:tc>
                <a:tc>
                  <a:txBody>
                    <a:bodyPr/>
                    <a:lstStyle/>
                    <a:p>
                      <a:r>
                        <a:rPr lang="en-US" dirty="0" smtClean="0"/>
                        <a:t>24 hours a calendar year</a:t>
                      </a:r>
                      <a:endParaRPr lang="en-US" dirty="0"/>
                    </a:p>
                  </a:txBody>
                  <a:tcPr/>
                </a:tc>
                <a:tc>
                  <a:txBody>
                    <a:bodyPr/>
                    <a:lstStyle/>
                    <a:p>
                      <a:r>
                        <a:rPr lang="en-US" dirty="0" smtClean="0"/>
                        <a:t>Up to 5 hours a month not to exceed 45 hours in a calendar year</a:t>
                      </a:r>
                      <a:endParaRPr lang="en-US" dirty="0"/>
                    </a:p>
                  </a:txBody>
                  <a:tcPr/>
                </a:tc>
                <a:tc>
                  <a:txBody>
                    <a:bodyPr/>
                    <a:lstStyle/>
                    <a:p>
                      <a:r>
                        <a:rPr lang="en-US" dirty="0" smtClean="0"/>
                        <a:t>1 hour a week, not to exceed 36 hours a calendar year</a:t>
                      </a:r>
                      <a:endParaRPr lang="en-US" dirty="0"/>
                    </a:p>
                  </a:txBody>
                  <a:tcPr/>
                </a:tc>
                <a:extLst>
                  <a:ext uri="{0D108BD9-81ED-4DB2-BD59-A6C34878D82A}">
                    <a16:rowId xmlns:a16="http://schemas.microsoft.com/office/drawing/2014/main" val="3906425881"/>
                  </a:ext>
                </a:extLst>
              </a:tr>
              <a:tr h="1771759">
                <a:tc>
                  <a:txBody>
                    <a:bodyPr/>
                    <a:lstStyle/>
                    <a:p>
                      <a:r>
                        <a:rPr lang="en-US" dirty="0" smtClean="0"/>
                        <a:t>Part-time</a:t>
                      </a:r>
                      <a:r>
                        <a:rPr lang="en-US" baseline="0" dirty="0" smtClean="0"/>
                        <a:t> (half time or more): permanent, probationary, trainee, or time-limited. </a:t>
                      </a:r>
                      <a:endParaRPr lang="en-US" dirty="0"/>
                    </a:p>
                  </a:txBody>
                  <a:tcPr/>
                </a:tc>
                <a:tc>
                  <a:txBody>
                    <a:bodyPr/>
                    <a:lstStyle/>
                    <a:p>
                      <a:r>
                        <a:rPr lang="en-US" dirty="0" smtClean="0"/>
                        <a:t>Prorated- equal</a:t>
                      </a:r>
                      <a:r>
                        <a:rPr lang="en-US" baseline="0" dirty="0" smtClean="0"/>
                        <a:t> to a percentage of the full-time amount.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Prorated- equal</a:t>
                      </a:r>
                      <a:r>
                        <a:rPr lang="en-US" baseline="0" dirty="0" smtClean="0"/>
                        <a:t> to a percentage of the full-time amount. </a:t>
                      </a:r>
                      <a:endParaRPr lang="en-US" dirty="0" smtClean="0"/>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Prorated- equal</a:t>
                      </a:r>
                      <a:r>
                        <a:rPr lang="en-US" baseline="0" dirty="0" smtClean="0"/>
                        <a:t> to a percentage of the full-time amount. </a:t>
                      </a:r>
                      <a:endParaRPr lang="en-US" dirty="0" smtClean="0"/>
                    </a:p>
                    <a:p>
                      <a:endParaRPr lang="en-US" dirty="0"/>
                    </a:p>
                  </a:txBody>
                  <a:tcPr/>
                </a:tc>
                <a:extLst>
                  <a:ext uri="{0D108BD9-81ED-4DB2-BD59-A6C34878D82A}">
                    <a16:rowId xmlns:a16="http://schemas.microsoft.com/office/drawing/2014/main" val="1225457355"/>
                  </a:ext>
                </a:extLst>
              </a:tr>
              <a:tr h="1492007">
                <a:tc>
                  <a:txBody>
                    <a:bodyPr/>
                    <a:lstStyle/>
                    <a:p>
                      <a:r>
                        <a:rPr lang="en-US" dirty="0" smtClean="0"/>
                        <a:t>Post Docs, CHO’s, Temporary, intermittent, or part-time less than half-time.</a:t>
                      </a:r>
                      <a:r>
                        <a:rPr lang="en-US" baseline="0" dirty="0" smtClean="0"/>
                        <a:t> </a:t>
                      </a:r>
                      <a:endParaRPr lang="en-US" dirty="0"/>
                    </a:p>
                  </a:txBody>
                  <a:tcPr/>
                </a:tc>
                <a:tc>
                  <a:txBody>
                    <a:bodyPr/>
                    <a:lstStyle/>
                    <a:p>
                      <a:r>
                        <a:rPr lang="en-US" dirty="0" smtClean="0"/>
                        <a:t>None</a:t>
                      </a:r>
                      <a:endParaRPr lang="en-US" dirty="0"/>
                    </a:p>
                  </a:txBody>
                  <a:tcPr/>
                </a:tc>
                <a:tc>
                  <a:txBody>
                    <a:bodyPr/>
                    <a:lstStyle/>
                    <a:p>
                      <a:r>
                        <a:rPr lang="en-US" dirty="0" smtClean="0"/>
                        <a:t>None</a:t>
                      </a:r>
                      <a:endParaRPr lang="en-US" dirty="0"/>
                    </a:p>
                  </a:txBody>
                  <a:tcPr/>
                </a:tc>
                <a:tc>
                  <a:txBody>
                    <a:bodyPr/>
                    <a:lstStyle/>
                    <a:p>
                      <a:r>
                        <a:rPr lang="en-US" dirty="0" smtClean="0"/>
                        <a:t>None</a:t>
                      </a:r>
                      <a:endParaRPr lang="en-US" dirty="0"/>
                    </a:p>
                  </a:txBody>
                  <a:tcPr/>
                </a:tc>
                <a:extLst>
                  <a:ext uri="{0D108BD9-81ED-4DB2-BD59-A6C34878D82A}">
                    <a16:rowId xmlns:a16="http://schemas.microsoft.com/office/drawing/2014/main" val="2228452903"/>
                  </a:ext>
                </a:extLst>
              </a:tr>
            </a:tbl>
          </a:graphicData>
        </a:graphic>
      </p:graphicFrame>
    </p:spTree>
    <p:extLst>
      <p:ext uri="{BB962C8B-B14F-4D97-AF65-F5344CB8AC3E}">
        <p14:creationId xmlns:p14="http://schemas.microsoft.com/office/powerpoint/2010/main" val="566747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Without Pay	</a:t>
            </a:r>
            <a:endParaRPr lang="en-US" dirty="0"/>
          </a:p>
        </p:txBody>
      </p:sp>
      <p:sp>
        <p:nvSpPr>
          <p:cNvPr id="3" name="Content Placeholder 2"/>
          <p:cNvSpPr>
            <a:spLocks noGrp="1"/>
          </p:cNvSpPr>
          <p:nvPr>
            <p:ph idx="1"/>
          </p:nvPr>
        </p:nvSpPr>
        <p:spPr/>
        <p:txBody>
          <a:bodyPr/>
          <a:lstStyle/>
          <a:p>
            <a:r>
              <a:rPr lang="en-US" dirty="0" smtClean="0"/>
              <a:t>Option for employees to take time off without pay if no other leave options are available. Please contact HR if you have somebody in this situation. </a:t>
            </a:r>
            <a:endParaRPr lang="en-US" dirty="0"/>
          </a:p>
        </p:txBody>
      </p:sp>
    </p:spTree>
    <p:extLst>
      <p:ext uri="{BB962C8B-B14F-4D97-AF65-F5344CB8AC3E}">
        <p14:creationId xmlns:p14="http://schemas.microsoft.com/office/powerpoint/2010/main" val="2224160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Medical Leave</a:t>
            </a:r>
            <a:endParaRPr lang="en-US" dirty="0"/>
          </a:p>
        </p:txBody>
      </p:sp>
      <p:sp>
        <p:nvSpPr>
          <p:cNvPr id="3" name="Content Placeholder 2"/>
          <p:cNvSpPr>
            <a:spLocks noGrp="1"/>
          </p:cNvSpPr>
          <p:nvPr>
            <p:ph idx="1"/>
          </p:nvPr>
        </p:nvSpPr>
        <p:spPr>
          <a:xfrm>
            <a:off x="457200" y="2209800"/>
            <a:ext cx="8229600" cy="3916363"/>
          </a:xfrm>
        </p:spPr>
        <p:txBody>
          <a:bodyPr>
            <a:normAutofit/>
          </a:bodyPr>
          <a:lstStyle/>
          <a:p>
            <a:r>
              <a:rPr lang="en-US" dirty="0" smtClean="0"/>
              <a:t>Technically this is not a “leave” option. FMLA provides job protection for employees that need to be out for a serious health condition (or to care for a family member). </a:t>
            </a:r>
          </a:p>
          <a:p>
            <a:r>
              <a:rPr lang="en-US" dirty="0" smtClean="0"/>
              <a:t>Employees can use their other leave options to stay in a paid status during FMLA. </a:t>
            </a:r>
          </a:p>
          <a:p>
            <a:r>
              <a:rPr lang="en-US" dirty="0" smtClean="0"/>
              <a:t>FMLA allows for up to 12 weeks of continuous or intermittent leave for a serious health condition in a twelve month period. </a:t>
            </a:r>
            <a:endParaRPr lang="en-US" dirty="0"/>
          </a:p>
        </p:txBody>
      </p:sp>
    </p:spTree>
    <p:extLst>
      <p:ext uri="{BB962C8B-B14F-4D97-AF65-F5344CB8AC3E}">
        <p14:creationId xmlns:p14="http://schemas.microsoft.com/office/powerpoint/2010/main" val="3141072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FML Cont. </a:t>
            </a:r>
            <a:endParaRPr lang="en-US" dirty="0"/>
          </a:p>
        </p:txBody>
      </p:sp>
      <p:sp>
        <p:nvSpPr>
          <p:cNvPr id="3" name="Content Placeholder 2"/>
          <p:cNvSpPr>
            <a:spLocks noGrp="1"/>
          </p:cNvSpPr>
          <p:nvPr>
            <p:ph idx="1"/>
          </p:nvPr>
        </p:nvSpPr>
        <p:spPr>
          <a:xfrm>
            <a:off x="457200" y="1968500"/>
            <a:ext cx="8229600" cy="4157663"/>
          </a:xfrm>
        </p:spPr>
        <p:txBody>
          <a:bodyPr>
            <a:normAutofit lnSpcReduction="10000"/>
          </a:bodyPr>
          <a:lstStyle/>
          <a:p>
            <a:r>
              <a:rPr lang="en-US" dirty="0" smtClean="0"/>
              <a:t>It does not matter if an employee “has enough leave to cover an absence” FML should be presented for any employee who will be out for three or more days. </a:t>
            </a:r>
          </a:p>
          <a:p>
            <a:r>
              <a:rPr lang="en-US" dirty="0" smtClean="0"/>
              <a:t>New Paid Parental Leave started January 1, 2020. Allows for:</a:t>
            </a:r>
          </a:p>
          <a:p>
            <a:pPr lvl="1"/>
            <a:r>
              <a:rPr lang="en-US" dirty="0" smtClean="0"/>
              <a:t>Eight weeks of paid parental leave for the birth parent, and</a:t>
            </a:r>
          </a:p>
          <a:p>
            <a:pPr lvl="1"/>
            <a:r>
              <a:rPr lang="en-US" dirty="0" smtClean="0"/>
              <a:t>Four weeks of paid parental leave for the non-birth parent, as well as for adoptions, foster care, or other legal placement of a child. </a:t>
            </a:r>
          </a:p>
          <a:p>
            <a:r>
              <a:rPr lang="en-US" dirty="0" smtClean="0"/>
              <a:t>Always contact HR for guidance. </a:t>
            </a:r>
            <a:endParaRPr lang="en-US" dirty="0"/>
          </a:p>
        </p:txBody>
      </p:sp>
    </p:spTree>
    <p:extLst>
      <p:ext uri="{BB962C8B-B14F-4D97-AF65-F5344CB8AC3E}">
        <p14:creationId xmlns:p14="http://schemas.microsoft.com/office/powerpoint/2010/main" val="1854983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Rules </a:t>
            </a:r>
            <a:endParaRPr lang="en-US" dirty="0"/>
          </a:p>
        </p:txBody>
      </p:sp>
      <p:sp>
        <p:nvSpPr>
          <p:cNvPr id="4" name="Content Placeholder 3"/>
          <p:cNvSpPr>
            <a:spLocks noGrp="1"/>
          </p:cNvSpPr>
          <p:nvPr>
            <p:ph sz="half" idx="1"/>
          </p:nvPr>
        </p:nvSpPr>
        <p:spPr>
          <a:ln>
            <a:solidFill>
              <a:srgbClr val="DE0000"/>
            </a:solidFill>
          </a:ln>
        </p:spPr>
        <p:txBody>
          <a:bodyPr/>
          <a:lstStyle/>
          <a:p>
            <a:r>
              <a:rPr lang="en-US" b="1" dirty="0" smtClean="0"/>
              <a:t>Exempt (Agents, CEDs)</a:t>
            </a:r>
          </a:p>
          <a:p>
            <a:r>
              <a:rPr lang="en-US" dirty="0" smtClean="0"/>
              <a:t>Not paid for hours over 40. </a:t>
            </a:r>
          </a:p>
          <a:p>
            <a:r>
              <a:rPr lang="en-US" dirty="0" smtClean="0"/>
              <a:t>No compensatory (comp) time.</a:t>
            </a:r>
          </a:p>
          <a:p>
            <a:r>
              <a:rPr lang="en-US" dirty="0" smtClean="0"/>
              <a:t>Exempted from FLSA due to job duties and salary. </a:t>
            </a:r>
          </a:p>
          <a:p>
            <a:endParaRPr lang="en-US" dirty="0" smtClean="0"/>
          </a:p>
        </p:txBody>
      </p:sp>
      <p:sp>
        <p:nvSpPr>
          <p:cNvPr id="5" name="Content Placeholder 4"/>
          <p:cNvSpPr>
            <a:spLocks noGrp="1"/>
          </p:cNvSpPr>
          <p:nvPr>
            <p:ph sz="half" idx="2"/>
          </p:nvPr>
        </p:nvSpPr>
        <p:spPr>
          <a:ln>
            <a:solidFill>
              <a:srgbClr val="DE0000"/>
            </a:solidFill>
          </a:ln>
        </p:spPr>
        <p:txBody>
          <a:bodyPr/>
          <a:lstStyle/>
          <a:p>
            <a:r>
              <a:rPr lang="en-US" b="1" dirty="0"/>
              <a:t>Subject (COSS)</a:t>
            </a:r>
          </a:p>
          <a:p>
            <a:r>
              <a:rPr lang="en-US" dirty="0"/>
              <a:t>Paid for all time worked. </a:t>
            </a:r>
          </a:p>
          <a:p>
            <a:r>
              <a:rPr lang="en-US" dirty="0"/>
              <a:t>Time worked over 40 hours is paid as comp time at time and a half. </a:t>
            </a:r>
          </a:p>
          <a:p>
            <a:r>
              <a:rPr lang="en-US" dirty="0"/>
              <a:t>Subject to FLSA due to job duties. </a:t>
            </a:r>
          </a:p>
          <a:p>
            <a:endParaRPr lang="en-US" dirty="0"/>
          </a:p>
        </p:txBody>
      </p:sp>
    </p:spTree>
    <p:extLst>
      <p:ext uri="{BB962C8B-B14F-4D97-AF65-F5344CB8AC3E}">
        <p14:creationId xmlns:p14="http://schemas.microsoft.com/office/powerpoint/2010/main" val="2736203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EHRA Managed Scheduling</a:t>
            </a:r>
            <a:endParaRPr lang="en-US" dirty="0"/>
          </a:p>
        </p:txBody>
      </p:sp>
      <p:sp>
        <p:nvSpPr>
          <p:cNvPr id="3" name="Content Placeholder 2"/>
          <p:cNvSpPr>
            <a:spLocks noGrp="1"/>
          </p:cNvSpPr>
          <p:nvPr>
            <p:ph idx="1"/>
          </p:nvPr>
        </p:nvSpPr>
        <p:spPr>
          <a:xfrm>
            <a:off x="457200" y="1968500"/>
            <a:ext cx="8229600" cy="4157663"/>
          </a:xfrm>
        </p:spPr>
        <p:txBody>
          <a:bodyPr/>
          <a:lstStyle/>
          <a:p>
            <a:r>
              <a:rPr lang="en-US" dirty="0" smtClean="0"/>
              <a:t>Time “flexing” to make up for nights and weekends that Agents have to work. </a:t>
            </a:r>
          </a:p>
          <a:p>
            <a:r>
              <a:rPr lang="en-US" dirty="0" smtClean="0"/>
              <a:t>Not hour per hour.</a:t>
            </a:r>
          </a:p>
          <a:p>
            <a:pPr marL="0" indent="0">
              <a:buNone/>
            </a:pPr>
            <a:endParaRPr lang="en-US" dirty="0"/>
          </a:p>
        </p:txBody>
      </p:sp>
      <p:pic>
        <p:nvPicPr>
          <p:cNvPr id="4" name="Picture 3"/>
          <p:cNvPicPr>
            <a:picLocks noChangeAspect="1"/>
          </p:cNvPicPr>
          <p:nvPr/>
        </p:nvPicPr>
        <p:blipFill>
          <a:blip r:embed="rId3"/>
          <a:stretch>
            <a:fillRect/>
          </a:stretch>
        </p:blipFill>
        <p:spPr>
          <a:xfrm>
            <a:off x="1941906" y="3450789"/>
            <a:ext cx="5080775" cy="2857936"/>
          </a:xfrm>
          <a:prstGeom prst="rect">
            <a:avLst/>
          </a:prstGeom>
        </p:spPr>
      </p:pic>
    </p:spTree>
    <p:extLst>
      <p:ext uri="{BB962C8B-B14F-4D97-AF65-F5344CB8AC3E}">
        <p14:creationId xmlns:p14="http://schemas.microsoft.com/office/powerpoint/2010/main" val="4129346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 Time</a:t>
            </a:r>
            <a:endParaRPr lang="en-US" dirty="0"/>
          </a:p>
        </p:txBody>
      </p:sp>
      <p:sp>
        <p:nvSpPr>
          <p:cNvPr id="3" name="Content Placeholder 2"/>
          <p:cNvSpPr>
            <a:spLocks noGrp="1"/>
          </p:cNvSpPr>
          <p:nvPr>
            <p:ph idx="1"/>
          </p:nvPr>
        </p:nvSpPr>
        <p:spPr>
          <a:xfrm>
            <a:off x="457200" y="2057400"/>
            <a:ext cx="8229600" cy="4068763"/>
          </a:xfrm>
        </p:spPr>
        <p:txBody>
          <a:bodyPr>
            <a:normAutofit/>
          </a:bodyPr>
          <a:lstStyle/>
          <a:p>
            <a:r>
              <a:rPr lang="en-US" dirty="0" smtClean="0"/>
              <a:t>Short for Compensatory Time, given to COSS employees in lieu of pay for overtime. </a:t>
            </a:r>
          </a:p>
          <a:p>
            <a:r>
              <a:rPr lang="en-US" dirty="0" smtClean="0"/>
              <a:t>Earned at straight time for hours under 40 (important for counties that have a 37.50 hour workweek). </a:t>
            </a:r>
          </a:p>
          <a:p>
            <a:r>
              <a:rPr lang="en-US" dirty="0" smtClean="0"/>
              <a:t>Earned at time and a half for hours worked over 40 in a given week. </a:t>
            </a:r>
          </a:p>
          <a:p>
            <a:r>
              <a:rPr lang="en-US" dirty="0" smtClean="0"/>
              <a:t>Comp time expires after 1 year, if not used at the end of a year it must be paid out. </a:t>
            </a:r>
            <a:endParaRPr lang="en-US" dirty="0"/>
          </a:p>
        </p:txBody>
      </p:sp>
    </p:spTree>
    <p:extLst>
      <p:ext uri="{BB962C8B-B14F-4D97-AF65-F5344CB8AC3E}">
        <p14:creationId xmlns:p14="http://schemas.microsoft.com/office/powerpoint/2010/main" val="302644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 Time Cont. </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Comp time is automatically used by the system before any annual leave is used. In the comp time bucket, Overtime is used before Gap time. </a:t>
            </a:r>
          </a:p>
          <a:p>
            <a:r>
              <a:rPr lang="en-US" dirty="0" smtClean="0"/>
              <a:t>Supervisors are responsible for monitoring an employee’s comp time balances. </a:t>
            </a:r>
            <a:endParaRPr lang="en-US" dirty="0"/>
          </a:p>
        </p:txBody>
      </p:sp>
      <p:pic>
        <p:nvPicPr>
          <p:cNvPr id="3074" name="Picture 2" descr="Marclay's Clock: 24-hour installation highlights a modern obsession with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060" y="39830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512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Who in Extension HR? </a:t>
            </a:r>
            <a:r>
              <a:rPr lang="en-US" dirty="0"/>
              <a:t/>
            </a:r>
            <a:br>
              <a:rPr lang="en-US" dirty="0"/>
            </a:br>
            <a:r>
              <a:rPr lang="en-US" sz="1800" dirty="0">
                <a:hlinkClick r:id="rId2" action="ppaction://hlinkpres?slideindex=1&amp;slidetitle="/>
              </a:rPr>
              <a:t>https://extensionhr.ces.ncsu.edu/people/</a:t>
            </a:r>
            <a:endParaRPr lang="en-US" sz="1800" dirty="0"/>
          </a:p>
        </p:txBody>
      </p:sp>
      <p:sp>
        <p:nvSpPr>
          <p:cNvPr id="3" name="Content Placeholder 2"/>
          <p:cNvSpPr>
            <a:spLocks noGrp="1"/>
          </p:cNvSpPr>
          <p:nvPr>
            <p:ph idx="1"/>
          </p:nvPr>
        </p:nvSpPr>
        <p:spPr>
          <a:xfrm>
            <a:off x="457200" y="2154116"/>
            <a:ext cx="8229600" cy="3972048"/>
          </a:xfrm>
        </p:spPr>
        <p:txBody>
          <a:bodyPr/>
          <a:lstStyle/>
          <a:p>
            <a:r>
              <a:rPr lang="en-US" dirty="0" smtClean="0"/>
              <a:t>We are your team to handle all HR needs for the county based Extension employees. One stop shopping!</a:t>
            </a:r>
          </a:p>
          <a:p>
            <a:pPr lvl="1"/>
            <a:r>
              <a:rPr lang="en-US" dirty="0" smtClean="0"/>
              <a:t>Stacey Jordan- HR Specialist. Works with Payroll and Employment. </a:t>
            </a:r>
          </a:p>
          <a:p>
            <a:pPr lvl="1"/>
            <a:r>
              <a:rPr lang="en-US" dirty="0" smtClean="0"/>
              <a:t>Steve Norris- HR Consultant. Works with Benefits, Leave and </a:t>
            </a:r>
            <a:r>
              <a:rPr lang="en-US" dirty="0" err="1" smtClean="0"/>
              <a:t>WolfTime</a:t>
            </a:r>
            <a:r>
              <a:rPr lang="en-US" dirty="0" smtClean="0"/>
              <a:t>.</a:t>
            </a:r>
          </a:p>
          <a:p>
            <a:pPr lvl="1"/>
            <a:r>
              <a:rPr lang="en-US" dirty="0" smtClean="0"/>
              <a:t>Nikki </a:t>
            </a:r>
            <a:r>
              <a:rPr lang="en-US" dirty="0" err="1" smtClean="0"/>
              <a:t>Kurdys</a:t>
            </a:r>
            <a:r>
              <a:rPr lang="en-US" dirty="0" smtClean="0"/>
              <a:t>- HR Manager. Works with Employee Relations and policies.</a:t>
            </a:r>
          </a:p>
          <a:p>
            <a:pPr lvl="1"/>
            <a:r>
              <a:rPr lang="en-US" dirty="0" smtClean="0"/>
              <a:t>Brenda Lewis- Administrative Support. Works with all of the Extension employee files.  </a:t>
            </a:r>
            <a:endParaRPr lang="en-US" dirty="0"/>
          </a:p>
        </p:txBody>
      </p:sp>
    </p:spTree>
    <p:extLst>
      <p:ext uri="{BB962C8B-B14F-4D97-AF65-F5344CB8AC3E}">
        <p14:creationId xmlns:p14="http://schemas.microsoft.com/office/powerpoint/2010/main" val="1482796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COSS Time Management</a:t>
            </a:r>
            <a:endParaRPr lang="en-US" dirty="0"/>
          </a:p>
        </p:txBody>
      </p:sp>
      <p:sp>
        <p:nvSpPr>
          <p:cNvPr id="3" name="Content Placeholder 2"/>
          <p:cNvSpPr>
            <a:spLocks noGrp="1"/>
          </p:cNvSpPr>
          <p:nvPr>
            <p:ph idx="1"/>
          </p:nvPr>
        </p:nvSpPr>
        <p:spPr>
          <a:xfrm>
            <a:off x="457200" y="1968500"/>
            <a:ext cx="8229600" cy="4157663"/>
          </a:xfrm>
        </p:spPr>
        <p:txBody>
          <a:bodyPr>
            <a:normAutofit/>
          </a:bodyPr>
          <a:lstStyle/>
          <a:p>
            <a:r>
              <a:rPr lang="en-US" dirty="0" smtClean="0"/>
              <a:t>Schedule “flexing” to avoid comp time accumulation. </a:t>
            </a:r>
          </a:p>
          <a:p>
            <a:r>
              <a:rPr lang="en-US" dirty="0" smtClean="0"/>
              <a:t>Comp time has a </a:t>
            </a:r>
            <a:r>
              <a:rPr lang="en-US" b="1" dirty="0" smtClean="0"/>
              <a:t>financial impact </a:t>
            </a:r>
            <a:r>
              <a:rPr lang="en-US" dirty="0" smtClean="0"/>
              <a:t>since it must be paid out after a year (or upon separation). </a:t>
            </a:r>
          </a:p>
          <a:p>
            <a:r>
              <a:rPr lang="en-US" dirty="0" smtClean="0"/>
              <a:t>Monitor your COSS employees weekly hours to make sure they do not go over 40 hours in a week (or 37.5 hours if your county works a reduced schedule). </a:t>
            </a:r>
          </a:p>
        </p:txBody>
      </p:sp>
    </p:spTree>
    <p:extLst>
      <p:ext uri="{BB962C8B-B14F-4D97-AF65-F5344CB8AC3E}">
        <p14:creationId xmlns:p14="http://schemas.microsoft.com/office/powerpoint/2010/main" val="853451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927"/>
            <a:ext cx="8229600" cy="1035073"/>
          </a:xfrm>
        </p:spPr>
        <p:txBody>
          <a:bodyPr>
            <a:normAutofit fontScale="90000"/>
          </a:bodyPr>
          <a:lstStyle/>
          <a:p>
            <a:r>
              <a:rPr lang="en-US" dirty="0" smtClean="0"/>
              <a:t>Examples of How Gap and OT Are Calculated For a 40 Hour Employee</a:t>
            </a:r>
            <a:endParaRPr lang="en-US" dirty="0"/>
          </a:p>
        </p:txBody>
      </p:sp>
      <p:graphicFrame>
        <p:nvGraphicFramePr>
          <p:cNvPr id="4" name="Content Placeholder 3"/>
          <p:cNvGraphicFramePr>
            <a:graphicFrameLocks noGrp="1"/>
          </p:cNvGraphicFramePr>
          <p:nvPr>
            <p:ph idx="1"/>
            <p:extLst/>
          </p:nvPr>
        </p:nvGraphicFramePr>
        <p:xfrm>
          <a:off x="457200" y="1600200"/>
          <a:ext cx="8230621" cy="741680"/>
        </p:xfrm>
        <a:graphic>
          <a:graphicData uri="http://schemas.openxmlformats.org/drawingml/2006/table">
            <a:tbl>
              <a:tblPr firstRow="1" bandRow="1">
                <a:tableStyleId>{21E4AEA4-8DFA-4A89-87EB-49C32662AFE0}</a:tableStyleId>
              </a:tblPr>
              <a:tblGrid>
                <a:gridCol w="1175803">
                  <a:extLst>
                    <a:ext uri="{9D8B030D-6E8A-4147-A177-3AD203B41FA5}">
                      <a16:colId xmlns:a16="http://schemas.microsoft.com/office/drawing/2014/main" val="631678836"/>
                    </a:ext>
                  </a:extLst>
                </a:gridCol>
                <a:gridCol w="1175803">
                  <a:extLst>
                    <a:ext uri="{9D8B030D-6E8A-4147-A177-3AD203B41FA5}">
                      <a16:colId xmlns:a16="http://schemas.microsoft.com/office/drawing/2014/main" val="1441543934"/>
                    </a:ext>
                  </a:extLst>
                </a:gridCol>
                <a:gridCol w="1175803">
                  <a:extLst>
                    <a:ext uri="{9D8B030D-6E8A-4147-A177-3AD203B41FA5}">
                      <a16:colId xmlns:a16="http://schemas.microsoft.com/office/drawing/2014/main" val="4091518363"/>
                    </a:ext>
                  </a:extLst>
                </a:gridCol>
                <a:gridCol w="1175803">
                  <a:extLst>
                    <a:ext uri="{9D8B030D-6E8A-4147-A177-3AD203B41FA5}">
                      <a16:colId xmlns:a16="http://schemas.microsoft.com/office/drawing/2014/main" val="4041974403"/>
                    </a:ext>
                  </a:extLst>
                </a:gridCol>
                <a:gridCol w="1175803">
                  <a:extLst>
                    <a:ext uri="{9D8B030D-6E8A-4147-A177-3AD203B41FA5}">
                      <a16:colId xmlns:a16="http://schemas.microsoft.com/office/drawing/2014/main" val="28228944"/>
                    </a:ext>
                  </a:extLst>
                </a:gridCol>
                <a:gridCol w="1175803">
                  <a:extLst>
                    <a:ext uri="{9D8B030D-6E8A-4147-A177-3AD203B41FA5}">
                      <a16:colId xmlns:a16="http://schemas.microsoft.com/office/drawing/2014/main" val="1359859330"/>
                    </a:ext>
                  </a:extLst>
                </a:gridCol>
                <a:gridCol w="1175803">
                  <a:extLst>
                    <a:ext uri="{9D8B030D-6E8A-4147-A177-3AD203B41FA5}">
                      <a16:colId xmlns:a16="http://schemas.microsoft.com/office/drawing/2014/main" val="728285838"/>
                    </a:ext>
                  </a:extLst>
                </a:gridCol>
              </a:tblGrid>
              <a:tr h="370840">
                <a:tc>
                  <a:txBody>
                    <a:bodyPr/>
                    <a:lstStyle/>
                    <a:p>
                      <a:r>
                        <a:rPr lang="en-US" dirty="0" smtClean="0"/>
                        <a:t>Sat.</a:t>
                      </a:r>
                      <a:endParaRPr lang="en-US" dirty="0"/>
                    </a:p>
                  </a:txBody>
                  <a:tcPr marL="82857" marR="82857"/>
                </a:tc>
                <a:tc>
                  <a:txBody>
                    <a:bodyPr/>
                    <a:lstStyle/>
                    <a:p>
                      <a:r>
                        <a:rPr lang="en-US" dirty="0" smtClean="0"/>
                        <a:t>Sun.</a:t>
                      </a:r>
                      <a:endParaRPr lang="en-US" dirty="0"/>
                    </a:p>
                  </a:txBody>
                  <a:tcPr marL="82857" marR="82857"/>
                </a:tc>
                <a:tc>
                  <a:txBody>
                    <a:bodyPr/>
                    <a:lstStyle/>
                    <a:p>
                      <a:r>
                        <a:rPr lang="en-US" dirty="0" smtClean="0"/>
                        <a:t>Mon.</a:t>
                      </a:r>
                      <a:endParaRPr lang="en-US" dirty="0"/>
                    </a:p>
                  </a:txBody>
                  <a:tcPr marL="82857" marR="82857"/>
                </a:tc>
                <a:tc>
                  <a:txBody>
                    <a:bodyPr/>
                    <a:lstStyle/>
                    <a:p>
                      <a:r>
                        <a:rPr lang="en-US" dirty="0" smtClean="0"/>
                        <a:t>Tues.</a:t>
                      </a:r>
                      <a:endParaRPr lang="en-US" dirty="0"/>
                    </a:p>
                  </a:txBody>
                  <a:tcPr marL="82857" marR="82857"/>
                </a:tc>
                <a:tc>
                  <a:txBody>
                    <a:bodyPr/>
                    <a:lstStyle/>
                    <a:p>
                      <a:r>
                        <a:rPr lang="en-US" dirty="0" smtClean="0"/>
                        <a:t>Weds.</a:t>
                      </a:r>
                      <a:endParaRPr lang="en-US" dirty="0"/>
                    </a:p>
                  </a:txBody>
                  <a:tcPr marL="82857" marR="82857"/>
                </a:tc>
                <a:tc>
                  <a:txBody>
                    <a:bodyPr/>
                    <a:lstStyle/>
                    <a:p>
                      <a:r>
                        <a:rPr lang="en-US" dirty="0" smtClean="0"/>
                        <a:t>Thurs.</a:t>
                      </a:r>
                      <a:endParaRPr lang="en-US" dirty="0"/>
                    </a:p>
                  </a:txBody>
                  <a:tcPr marL="82857" marR="82857"/>
                </a:tc>
                <a:tc>
                  <a:txBody>
                    <a:bodyPr/>
                    <a:lstStyle/>
                    <a:p>
                      <a:r>
                        <a:rPr lang="en-US" dirty="0" smtClean="0"/>
                        <a:t>Fri.</a:t>
                      </a:r>
                      <a:endParaRPr lang="en-US" dirty="0"/>
                    </a:p>
                  </a:txBody>
                  <a:tcPr marL="82857" marR="82857"/>
                </a:tc>
                <a:extLst>
                  <a:ext uri="{0D108BD9-81ED-4DB2-BD59-A6C34878D82A}">
                    <a16:rowId xmlns:a16="http://schemas.microsoft.com/office/drawing/2014/main" val="2289992788"/>
                  </a:ext>
                </a:extLst>
              </a:tr>
              <a:tr h="370840">
                <a:tc>
                  <a:txBody>
                    <a:bodyPr/>
                    <a:lstStyle/>
                    <a:p>
                      <a:endParaRPr lang="en-US"/>
                    </a:p>
                  </a:txBody>
                  <a:tcPr marL="82857" marR="82857"/>
                </a:tc>
                <a:tc>
                  <a:txBody>
                    <a:bodyPr/>
                    <a:lstStyle/>
                    <a:p>
                      <a:endParaRPr lang="en-US"/>
                    </a:p>
                  </a:txBody>
                  <a:tcPr marL="82857" marR="82857"/>
                </a:tc>
                <a:tc>
                  <a:txBody>
                    <a:bodyPr/>
                    <a:lstStyle/>
                    <a:p>
                      <a:r>
                        <a:rPr lang="en-US" dirty="0" smtClean="0"/>
                        <a:t>10</a:t>
                      </a:r>
                      <a:endParaRPr lang="en-US" dirty="0"/>
                    </a:p>
                  </a:txBody>
                  <a:tcPr marL="82857" marR="82857"/>
                </a:tc>
                <a:tc>
                  <a:txBody>
                    <a:bodyPr/>
                    <a:lstStyle/>
                    <a:p>
                      <a:r>
                        <a:rPr lang="en-US" dirty="0" smtClean="0"/>
                        <a:t>9</a:t>
                      </a:r>
                      <a:endParaRPr lang="en-US" dirty="0"/>
                    </a:p>
                  </a:txBody>
                  <a:tcPr marL="82857" marR="82857"/>
                </a:tc>
                <a:tc>
                  <a:txBody>
                    <a:bodyPr/>
                    <a:lstStyle/>
                    <a:p>
                      <a:r>
                        <a:rPr lang="en-US" dirty="0" smtClean="0"/>
                        <a:t>7</a:t>
                      </a:r>
                      <a:endParaRPr lang="en-US" dirty="0"/>
                    </a:p>
                  </a:txBody>
                  <a:tcPr marL="82857" marR="82857"/>
                </a:tc>
                <a:tc>
                  <a:txBody>
                    <a:bodyPr/>
                    <a:lstStyle/>
                    <a:p>
                      <a:r>
                        <a:rPr lang="en-US" dirty="0" smtClean="0"/>
                        <a:t>8</a:t>
                      </a:r>
                      <a:endParaRPr lang="en-US" dirty="0"/>
                    </a:p>
                  </a:txBody>
                  <a:tcPr marL="82857" marR="82857"/>
                </a:tc>
                <a:tc>
                  <a:txBody>
                    <a:bodyPr/>
                    <a:lstStyle/>
                    <a:p>
                      <a:r>
                        <a:rPr lang="en-US" dirty="0" smtClean="0"/>
                        <a:t>Holiday</a:t>
                      </a:r>
                      <a:endParaRPr lang="en-US" dirty="0"/>
                    </a:p>
                  </a:txBody>
                  <a:tcPr marL="82857" marR="82857"/>
                </a:tc>
                <a:extLst>
                  <a:ext uri="{0D108BD9-81ED-4DB2-BD59-A6C34878D82A}">
                    <a16:rowId xmlns:a16="http://schemas.microsoft.com/office/drawing/2014/main" val="526240607"/>
                  </a:ext>
                </a:extLst>
              </a:tr>
            </a:tbl>
          </a:graphicData>
        </a:graphic>
      </p:graphicFrame>
      <p:sp>
        <p:nvSpPr>
          <p:cNvPr id="5" name="Text Placeholder 4"/>
          <p:cNvSpPr>
            <a:spLocks noGrp="1"/>
          </p:cNvSpPr>
          <p:nvPr>
            <p:ph type="body" sz="half" idx="4294967295"/>
          </p:nvPr>
        </p:nvSpPr>
        <p:spPr>
          <a:xfrm>
            <a:off x="457200" y="2524442"/>
            <a:ext cx="8229600" cy="1364270"/>
          </a:xfrm>
        </p:spPr>
        <p:txBody>
          <a:bodyPr>
            <a:normAutofit/>
          </a:bodyPr>
          <a:lstStyle/>
          <a:p>
            <a:pPr marL="0" indent="0">
              <a:buNone/>
            </a:pPr>
            <a:r>
              <a:rPr lang="en-US" sz="1800" dirty="0" smtClean="0"/>
              <a:t>In this example we have a 40 hour per week employee. The system automatically assumes 40/5 for 8 hours per day. </a:t>
            </a:r>
            <a:r>
              <a:rPr lang="en-US" sz="1800" dirty="0"/>
              <a:t>Due to the holiday, the employee is only required to work 32 hours that week.</a:t>
            </a:r>
            <a:r>
              <a:rPr lang="en-US" sz="1800" dirty="0" smtClean="0"/>
              <a:t> Since the employee worked 34 hours, 2 hours will be added as Gap time to the Comp Time bucket. </a:t>
            </a:r>
            <a:endParaRPr lang="en-US" sz="1800" dirty="0"/>
          </a:p>
        </p:txBody>
      </p:sp>
      <p:graphicFrame>
        <p:nvGraphicFramePr>
          <p:cNvPr id="6" name="Table 5"/>
          <p:cNvGraphicFramePr>
            <a:graphicFrameLocks noGrp="1"/>
          </p:cNvGraphicFramePr>
          <p:nvPr>
            <p:extLst/>
          </p:nvPr>
        </p:nvGraphicFramePr>
        <p:xfrm>
          <a:off x="457200" y="4061505"/>
          <a:ext cx="8144192" cy="741680"/>
        </p:xfrm>
        <a:graphic>
          <a:graphicData uri="http://schemas.openxmlformats.org/drawingml/2006/table">
            <a:tbl>
              <a:tblPr firstRow="1" bandRow="1">
                <a:tableStyleId>{21E4AEA4-8DFA-4A89-87EB-49C32662AFE0}</a:tableStyleId>
              </a:tblPr>
              <a:tblGrid>
                <a:gridCol w="1163456">
                  <a:extLst>
                    <a:ext uri="{9D8B030D-6E8A-4147-A177-3AD203B41FA5}">
                      <a16:colId xmlns:a16="http://schemas.microsoft.com/office/drawing/2014/main" val="3607874235"/>
                    </a:ext>
                  </a:extLst>
                </a:gridCol>
                <a:gridCol w="1163456">
                  <a:extLst>
                    <a:ext uri="{9D8B030D-6E8A-4147-A177-3AD203B41FA5}">
                      <a16:colId xmlns:a16="http://schemas.microsoft.com/office/drawing/2014/main" val="2641301066"/>
                    </a:ext>
                  </a:extLst>
                </a:gridCol>
                <a:gridCol w="1163456">
                  <a:extLst>
                    <a:ext uri="{9D8B030D-6E8A-4147-A177-3AD203B41FA5}">
                      <a16:colId xmlns:a16="http://schemas.microsoft.com/office/drawing/2014/main" val="4216855063"/>
                    </a:ext>
                  </a:extLst>
                </a:gridCol>
                <a:gridCol w="1163456">
                  <a:extLst>
                    <a:ext uri="{9D8B030D-6E8A-4147-A177-3AD203B41FA5}">
                      <a16:colId xmlns:a16="http://schemas.microsoft.com/office/drawing/2014/main" val="2797678976"/>
                    </a:ext>
                  </a:extLst>
                </a:gridCol>
                <a:gridCol w="1163456">
                  <a:extLst>
                    <a:ext uri="{9D8B030D-6E8A-4147-A177-3AD203B41FA5}">
                      <a16:colId xmlns:a16="http://schemas.microsoft.com/office/drawing/2014/main" val="2318351521"/>
                    </a:ext>
                  </a:extLst>
                </a:gridCol>
                <a:gridCol w="1163456">
                  <a:extLst>
                    <a:ext uri="{9D8B030D-6E8A-4147-A177-3AD203B41FA5}">
                      <a16:colId xmlns:a16="http://schemas.microsoft.com/office/drawing/2014/main" val="3913241034"/>
                    </a:ext>
                  </a:extLst>
                </a:gridCol>
                <a:gridCol w="1163456">
                  <a:extLst>
                    <a:ext uri="{9D8B030D-6E8A-4147-A177-3AD203B41FA5}">
                      <a16:colId xmlns:a16="http://schemas.microsoft.com/office/drawing/2014/main" val="2031619596"/>
                    </a:ext>
                  </a:extLst>
                </a:gridCol>
              </a:tblGrid>
              <a:tr h="370840">
                <a:tc>
                  <a:txBody>
                    <a:bodyPr/>
                    <a:lstStyle/>
                    <a:p>
                      <a:r>
                        <a:rPr lang="en-US" dirty="0" smtClean="0"/>
                        <a:t>Sat.</a:t>
                      </a:r>
                      <a:endParaRPr lang="en-US" dirty="0"/>
                    </a:p>
                  </a:txBody>
                  <a:tcPr/>
                </a:tc>
                <a:tc>
                  <a:txBody>
                    <a:bodyPr/>
                    <a:lstStyle/>
                    <a:p>
                      <a:r>
                        <a:rPr lang="en-US" dirty="0" smtClean="0"/>
                        <a:t>Sun. </a:t>
                      </a:r>
                      <a:endParaRPr lang="en-US" dirty="0"/>
                    </a:p>
                  </a:txBody>
                  <a:tcPr/>
                </a:tc>
                <a:tc>
                  <a:txBody>
                    <a:bodyPr/>
                    <a:lstStyle/>
                    <a:p>
                      <a:r>
                        <a:rPr lang="en-US" dirty="0" smtClean="0"/>
                        <a:t>Mon.</a:t>
                      </a:r>
                      <a:endParaRPr lang="en-US" dirty="0"/>
                    </a:p>
                  </a:txBody>
                  <a:tcPr/>
                </a:tc>
                <a:tc>
                  <a:txBody>
                    <a:bodyPr/>
                    <a:lstStyle/>
                    <a:p>
                      <a:r>
                        <a:rPr lang="en-US" dirty="0" smtClean="0"/>
                        <a:t>Tues.</a:t>
                      </a:r>
                      <a:endParaRPr lang="en-US" dirty="0"/>
                    </a:p>
                  </a:txBody>
                  <a:tcPr/>
                </a:tc>
                <a:tc>
                  <a:txBody>
                    <a:bodyPr/>
                    <a:lstStyle/>
                    <a:p>
                      <a:r>
                        <a:rPr lang="en-US" dirty="0" smtClean="0"/>
                        <a:t>Weds.</a:t>
                      </a:r>
                      <a:endParaRPr lang="en-US" dirty="0"/>
                    </a:p>
                  </a:txBody>
                  <a:tcPr/>
                </a:tc>
                <a:tc>
                  <a:txBody>
                    <a:bodyPr/>
                    <a:lstStyle/>
                    <a:p>
                      <a:r>
                        <a:rPr lang="en-US" dirty="0" smtClean="0"/>
                        <a:t>Thurs.</a:t>
                      </a:r>
                      <a:endParaRPr lang="en-US" dirty="0"/>
                    </a:p>
                  </a:txBody>
                  <a:tcPr/>
                </a:tc>
                <a:tc>
                  <a:txBody>
                    <a:bodyPr/>
                    <a:lstStyle/>
                    <a:p>
                      <a:r>
                        <a:rPr lang="en-US" dirty="0" smtClean="0"/>
                        <a:t>Fri.</a:t>
                      </a:r>
                      <a:endParaRPr lang="en-US" dirty="0"/>
                    </a:p>
                  </a:txBody>
                  <a:tcPr/>
                </a:tc>
                <a:extLst>
                  <a:ext uri="{0D108BD9-81ED-4DB2-BD59-A6C34878D82A}">
                    <a16:rowId xmlns:a16="http://schemas.microsoft.com/office/drawing/2014/main" val="2346331915"/>
                  </a:ext>
                </a:extLst>
              </a:tr>
              <a:tr h="370840">
                <a:tc>
                  <a:txBody>
                    <a:bodyPr/>
                    <a:lstStyle/>
                    <a:p>
                      <a:r>
                        <a:rPr lang="en-US" dirty="0" smtClean="0"/>
                        <a:t>8</a:t>
                      </a:r>
                      <a:endParaRPr lang="en-US" dirty="0"/>
                    </a:p>
                  </a:txBody>
                  <a:tcPr/>
                </a:tc>
                <a:tc>
                  <a:txBody>
                    <a:bodyPr/>
                    <a:lstStyle/>
                    <a:p>
                      <a:endParaRPr lang="en-US" dirty="0"/>
                    </a:p>
                  </a:txBody>
                  <a:tcPr/>
                </a:tc>
                <a:tc>
                  <a:txBody>
                    <a:bodyPr/>
                    <a:lstStyle/>
                    <a:p>
                      <a:r>
                        <a:rPr lang="en-US" dirty="0" smtClean="0"/>
                        <a:t>10</a:t>
                      </a:r>
                      <a:endParaRPr lang="en-US" dirty="0"/>
                    </a:p>
                  </a:txBody>
                  <a:tcPr/>
                </a:tc>
                <a:tc>
                  <a:txBody>
                    <a:bodyPr/>
                    <a:lstStyle/>
                    <a:p>
                      <a:r>
                        <a:rPr lang="en-US" dirty="0" smtClean="0"/>
                        <a:t>9</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Holiday</a:t>
                      </a:r>
                      <a:endParaRPr lang="en-US" dirty="0"/>
                    </a:p>
                  </a:txBody>
                  <a:tcPr/>
                </a:tc>
                <a:extLst>
                  <a:ext uri="{0D108BD9-81ED-4DB2-BD59-A6C34878D82A}">
                    <a16:rowId xmlns:a16="http://schemas.microsoft.com/office/drawing/2014/main" val="4107212446"/>
                  </a:ext>
                </a:extLst>
              </a:tr>
            </a:tbl>
          </a:graphicData>
        </a:graphic>
      </p:graphicFrame>
      <p:sp>
        <p:nvSpPr>
          <p:cNvPr id="7" name="Rectangle 6"/>
          <p:cNvSpPr/>
          <p:nvPr/>
        </p:nvSpPr>
        <p:spPr>
          <a:xfrm>
            <a:off x="386862" y="4999985"/>
            <a:ext cx="8299938" cy="1477328"/>
          </a:xfrm>
          <a:prstGeom prst="rect">
            <a:avLst/>
          </a:prstGeom>
        </p:spPr>
        <p:txBody>
          <a:bodyPr wrap="square">
            <a:spAutoFit/>
          </a:bodyPr>
          <a:lstStyle/>
          <a:p>
            <a:r>
              <a:rPr lang="en-US" dirty="0" smtClean="0"/>
              <a:t>Now lets assume the employee worked an additional 8 hours that week. Remember, due to the holiday, the employee is only required to work 32 hours that week</a:t>
            </a:r>
            <a:r>
              <a:rPr lang="en-US" dirty="0"/>
              <a:t>. Since the employee worked </a:t>
            </a:r>
            <a:r>
              <a:rPr lang="en-US" dirty="0" smtClean="0"/>
              <a:t>42 </a:t>
            </a:r>
            <a:r>
              <a:rPr lang="en-US" dirty="0"/>
              <a:t>hours, </a:t>
            </a:r>
            <a:r>
              <a:rPr lang="en-US" dirty="0" smtClean="0"/>
              <a:t>8 </a:t>
            </a:r>
            <a:r>
              <a:rPr lang="en-US" dirty="0"/>
              <a:t>hours will be added as Gap time to the Comp Time </a:t>
            </a:r>
            <a:r>
              <a:rPr lang="en-US" dirty="0" smtClean="0"/>
              <a:t>bucket </a:t>
            </a:r>
            <a:r>
              <a:rPr lang="en-US" smtClean="0"/>
              <a:t>AND 3 </a:t>
            </a:r>
            <a:r>
              <a:rPr lang="en-US" dirty="0" smtClean="0"/>
              <a:t>hours will be added to the Comp Time Bucket as Overtime (2 x 1.5= 3 hours). </a:t>
            </a:r>
            <a:endParaRPr lang="en-US" dirty="0"/>
          </a:p>
        </p:txBody>
      </p:sp>
    </p:spTree>
    <p:extLst>
      <p:ext uri="{BB962C8B-B14F-4D97-AF65-F5344CB8AC3E}">
        <p14:creationId xmlns:p14="http://schemas.microsoft.com/office/powerpoint/2010/main" val="163291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927"/>
            <a:ext cx="8229600" cy="914473"/>
          </a:xfrm>
        </p:spPr>
        <p:txBody>
          <a:bodyPr>
            <a:normAutofit fontScale="90000"/>
          </a:bodyPr>
          <a:lstStyle/>
          <a:p>
            <a:r>
              <a:rPr lang="en-US" dirty="0" smtClean="0"/>
              <a:t>Examples of How Gap and OT Are Calculated For a 37.5 Hour Employee</a:t>
            </a:r>
            <a:endParaRPr lang="en-US" dirty="0"/>
          </a:p>
        </p:txBody>
      </p:sp>
      <p:graphicFrame>
        <p:nvGraphicFramePr>
          <p:cNvPr id="4" name="Content Placeholder 3"/>
          <p:cNvGraphicFramePr>
            <a:graphicFrameLocks noGrp="1"/>
          </p:cNvGraphicFramePr>
          <p:nvPr>
            <p:ph idx="1"/>
          </p:nvPr>
        </p:nvGraphicFramePr>
        <p:xfrm>
          <a:off x="457200" y="1600200"/>
          <a:ext cx="8230621" cy="741680"/>
        </p:xfrm>
        <a:graphic>
          <a:graphicData uri="http://schemas.openxmlformats.org/drawingml/2006/table">
            <a:tbl>
              <a:tblPr firstRow="1" bandRow="1">
                <a:tableStyleId>{21E4AEA4-8DFA-4A89-87EB-49C32662AFE0}</a:tableStyleId>
              </a:tblPr>
              <a:tblGrid>
                <a:gridCol w="1175803">
                  <a:extLst>
                    <a:ext uri="{9D8B030D-6E8A-4147-A177-3AD203B41FA5}">
                      <a16:colId xmlns:a16="http://schemas.microsoft.com/office/drawing/2014/main" val="631678836"/>
                    </a:ext>
                  </a:extLst>
                </a:gridCol>
                <a:gridCol w="1175803">
                  <a:extLst>
                    <a:ext uri="{9D8B030D-6E8A-4147-A177-3AD203B41FA5}">
                      <a16:colId xmlns:a16="http://schemas.microsoft.com/office/drawing/2014/main" val="1441543934"/>
                    </a:ext>
                  </a:extLst>
                </a:gridCol>
                <a:gridCol w="1175803">
                  <a:extLst>
                    <a:ext uri="{9D8B030D-6E8A-4147-A177-3AD203B41FA5}">
                      <a16:colId xmlns:a16="http://schemas.microsoft.com/office/drawing/2014/main" val="4091518363"/>
                    </a:ext>
                  </a:extLst>
                </a:gridCol>
                <a:gridCol w="1175803">
                  <a:extLst>
                    <a:ext uri="{9D8B030D-6E8A-4147-A177-3AD203B41FA5}">
                      <a16:colId xmlns:a16="http://schemas.microsoft.com/office/drawing/2014/main" val="4041974403"/>
                    </a:ext>
                  </a:extLst>
                </a:gridCol>
                <a:gridCol w="1175803">
                  <a:extLst>
                    <a:ext uri="{9D8B030D-6E8A-4147-A177-3AD203B41FA5}">
                      <a16:colId xmlns:a16="http://schemas.microsoft.com/office/drawing/2014/main" val="28228944"/>
                    </a:ext>
                  </a:extLst>
                </a:gridCol>
                <a:gridCol w="1175803">
                  <a:extLst>
                    <a:ext uri="{9D8B030D-6E8A-4147-A177-3AD203B41FA5}">
                      <a16:colId xmlns:a16="http://schemas.microsoft.com/office/drawing/2014/main" val="1359859330"/>
                    </a:ext>
                  </a:extLst>
                </a:gridCol>
                <a:gridCol w="1175803">
                  <a:extLst>
                    <a:ext uri="{9D8B030D-6E8A-4147-A177-3AD203B41FA5}">
                      <a16:colId xmlns:a16="http://schemas.microsoft.com/office/drawing/2014/main" val="728285838"/>
                    </a:ext>
                  </a:extLst>
                </a:gridCol>
              </a:tblGrid>
              <a:tr h="370840">
                <a:tc>
                  <a:txBody>
                    <a:bodyPr/>
                    <a:lstStyle/>
                    <a:p>
                      <a:r>
                        <a:rPr lang="en-US" dirty="0" smtClean="0"/>
                        <a:t>Sat.</a:t>
                      </a:r>
                      <a:endParaRPr lang="en-US" dirty="0"/>
                    </a:p>
                  </a:txBody>
                  <a:tcPr marL="82857" marR="82857"/>
                </a:tc>
                <a:tc>
                  <a:txBody>
                    <a:bodyPr/>
                    <a:lstStyle/>
                    <a:p>
                      <a:r>
                        <a:rPr lang="en-US" dirty="0" smtClean="0"/>
                        <a:t>Sun.</a:t>
                      </a:r>
                      <a:endParaRPr lang="en-US" dirty="0"/>
                    </a:p>
                  </a:txBody>
                  <a:tcPr marL="82857" marR="82857"/>
                </a:tc>
                <a:tc>
                  <a:txBody>
                    <a:bodyPr/>
                    <a:lstStyle/>
                    <a:p>
                      <a:r>
                        <a:rPr lang="en-US" dirty="0" smtClean="0"/>
                        <a:t>Mon.</a:t>
                      </a:r>
                      <a:endParaRPr lang="en-US" dirty="0"/>
                    </a:p>
                  </a:txBody>
                  <a:tcPr marL="82857" marR="82857"/>
                </a:tc>
                <a:tc>
                  <a:txBody>
                    <a:bodyPr/>
                    <a:lstStyle/>
                    <a:p>
                      <a:r>
                        <a:rPr lang="en-US" dirty="0" smtClean="0"/>
                        <a:t>Tues.</a:t>
                      </a:r>
                      <a:endParaRPr lang="en-US" dirty="0"/>
                    </a:p>
                  </a:txBody>
                  <a:tcPr marL="82857" marR="82857"/>
                </a:tc>
                <a:tc>
                  <a:txBody>
                    <a:bodyPr/>
                    <a:lstStyle/>
                    <a:p>
                      <a:r>
                        <a:rPr lang="en-US" dirty="0" smtClean="0"/>
                        <a:t>Weds.</a:t>
                      </a:r>
                      <a:endParaRPr lang="en-US" dirty="0"/>
                    </a:p>
                  </a:txBody>
                  <a:tcPr marL="82857" marR="82857"/>
                </a:tc>
                <a:tc>
                  <a:txBody>
                    <a:bodyPr/>
                    <a:lstStyle/>
                    <a:p>
                      <a:r>
                        <a:rPr lang="en-US" dirty="0" smtClean="0"/>
                        <a:t>Thurs.</a:t>
                      </a:r>
                      <a:endParaRPr lang="en-US" dirty="0"/>
                    </a:p>
                  </a:txBody>
                  <a:tcPr marL="82857" marR="82857"/>
                </a:tc>
                <a:tc>
                  <a:txBody>
                    <a:bodyPr/>
                    <a:lstStyle/>
                    <a:p>
                      <a:r>
                        <a:rPr lang="en-US" dirty="0" smtClean="0"/>
                        <a:t>Fri.</a:t>
                      </a:r>
                      <a:endParaRPr lang="en-US" dirty="0"/>
                    </a:p>
                  </a:txBody>
                  <a:tcPr marL="82857" marR="82857"/>
                </a:tc>
                <a:extLst>
                  <a:ext uri="{0D108BD9-81ED-4DB2-BD59-A6C34878D82A}">
                    <a16:rowId xmlns:a16="http://schemas.microsoft.com/office/drawing/2014/main" val="2289992788"/>
                  </a:ext>
                </a:extLst>
              </a:tr>
              <a:tr h="370840">
                <a:tc>
                  <a:txBody>
                    <a:bodyPr/>
                    <a:lstStyle/>
                    <a:p>
                      <a:endParaRPr lang="en-US"/>
                    </a:p>
                  </a:txBody>
                  <a:tcPr marL="82857" marR="82857"/>
                </a:tc>
                <a:tc>
                  <a:txBody>
                    <a:bodyPr/>
                    <a:lstStyle/>
                    <a:p>
                      <a:endParaRPr lang="en-US"/>
                    </a:p>
                  </a:txBody>
                  <a:tcPr marL="82857" marR="82857"/>
                </a:tc>
                <a:tc>
                  <a:txBody>
                    <a:bodyPr/>
                    <a:lstStyle/>
                    <a:p>
                      <a:r>
                        <a:rPr lang="en-US" dirty="0" smtClean="0"/>
                        <a:t>10</a:t>
                      </a:r>
                      <a:endParaRPr lang="en-US" dirty="0"/>
                    </a:p>
                  </a:txBody>
                  <a:tcPr marL="82857" marR="82857"/>
                </a:tc>
                <a:tc>
                  <a:txBody>
                    <a:bodyPr/>
                    <a:lstStyle/>
                    <a:p>
                      <a:r>
                        <a:rPr lang="en-US" dirty="0" smtClean="0"/>
                        <a:t>9</a:t>
                      </a:r>
                      <a:endParaRPr lang="en-US" dirty="0"/>
                    </a:p>
                  </a:txBody>
                  <a:tcPr marL="82857" marR="82857"/>
                </a:tc>
                <a:tc>
                  <a:txBody>
                    <a:bodyPr/>
                    <a:lstStyle/>
                    <a:p>
                      <a:r>
                        <a:rPr lang="en-US" dirty="0" smtClean="0"/>
                        <a:t>7</a:t>
                      </a:r>
                      <a:endParaRPr lang="en-US" dirty="0"/>
                    </a:p>
                  </a:txBody>
                  <a:tcPr marL="82857" marR="82857"/>
                </a:tc>
                <a:tc>
                  <a:txBody>
                    <a:bodyPr/>
                    <a:lstStyle/>
                    <a:p>
                      <a:r>
                        <a:rPr lang="en-US" dirty="0" smtClean="0"/>
                        <a:t>8</a:t>
                      </a:r>
                      <a:endParaRPr lang="en-US" dirty="0"/>
                    </a:p>
                  </a:txBody>
                  <a:tcPr marL="82857" marR="82857"/>
                </a:tc>
                <a:tc>
                  <a:txBody>
                    <a:bodyPr/>
                    <a:lstStyle/>
                    <a:p>
                      <a:r>
                        <a:rPr lang="en-US" dirty="0" smtClean="0"/>
                        <a:t>Holiday</a:t>
                      </a:r>
                      <a:endParaRPr lang="en-US" dirty="0"/>
                    </a:p>
                  </a:txBody>
                  <a:tcPr marL="82857" marR="82857"/>
                </a:tc>
                <a:extLst>
                  <a:ext uri="{0D108BD9-81ED-4DB2-BD59-A6C34878D82A}">
                    <a16:rowId xmlns:a16="http://schemas.microsoft.com/office/drawing/2014/main" val="526240607"/>
                  </a:ext>
                </a:extLst>
              </a:tr>
            </a:tbl>
          </a:graphicData>
        </a:graphic>
      </p:graphicFrame>
      <p:sp>
        <p:nvSpPr>
          <p:cNvPr id="5" name="Text Placeholder 4"/>
          <p:cNvSpPr>
            <a:spLocks noGrp="1"/>
          </p:cNvSpPr>
          <p:nvPr>
            <p:ph type="body" sz="half" idx="4294967295"/>
          </p:nvPr>
        </p:nvSpPr>
        <p:spPr>
          <a:xfrm>
            <a:off x="457200" y="2524442"/>
            <a:ext cx="8229600" cy="1364270"/>
          </a:xfrm>
        </p:spPr>
        <p:txBody>
          <a:bodyPr>
            <a:normAutofit lnSpcReduction="10000"/>
          </a:bodyPr>
          <a:lstStyle/>
          <a:p>
            <a:pPr marL="0" indent="0">
              <a:buNone/>
            </a:pPr>
            <a:r>
              <a:rPr lang="en-US" sz="1800" dirty="0" smtClean="0"/>
              <a:t>In this example we have a 37.5 hour per week employee. For these employees we figure 37.5/5 or 7.5 hours per day. The holiday counts as 7.5 hours so the employee only needs to work 30 hours this week. In our example, since the employee worked 34 hours they will receive 4 hours of Gap time added to the Comp Time bucket. </a:t>
            </a:r>
            <a:endParaRPr lang="en-US" sz="1800" dirty="0"/>
          </a:p>
        </p:txBody>
      </p:sp>
      <p:graphicFrame>
        <p:nvGraphicFramePr>
          <p:cNvPr id="6" name="Table 5"/>
          <p:cNvGraphicFramePr>
            <a:graphicFrameLocks noGrp="1"/>
          </p:cNvGraphicFramePr>
          <p:nvPr/>
        </p:nvGraphicFramePr>
        <p:xfrm>
          <a:off x="457200" y="4061505"/>
          <a:ext cx="8144192" cy="741680"/>
        </p:xfrm>
        <a:graphic>
          <a:graphicData uri="http://schemas.openxmlformats.org/drawingml/2006/table">
            <a:tbl>
              <a:tblPr firstRow="1" bandRow="1">
                <a:tableStyleId>{21E4AEA4-8DFA-4A89-87EB-49C32662AFE0}</a:tableStyleId>
              </a:tblPr>
              <a:tblGrid>
                <a:gridCol w="1163456">
                  <a:extLst>
                    <a:ext uri="{9D8B030D-6E8A-4147-A177-3AD203B41FA5}">
                      <a16:colId xmlns:a16="http://schemas.microsoft.com/office/drawing/2014/main" val="3607874235"/>
                    </a:ext>
                  </a:extLst>
                </a:gridCol>
                <a:gridCol w="1163456">
                  <a:extLst>
                    <a:ext uri="{9D8B030D-6E8A-4147-A177-3AD203B41FA5}">
                      <a16:colId xmlns:a16="http://schemas.microsoft.com/office/drawing/2014/main" val="2641301066"/>
                    </a:ext>
                  </a:extLst>
                </a:gridCol>
                <a:gridCol w="1163456">
                  <a:extLst>
                    <a:ext uri="{9D8B030D-6E8A-4147-A177-3AD203B41FA5}">
                      <a16:colId xmlns:a16="http://schemas.microsoft.com/office/drawing/2014/main" val="4216855063"/>
                    </a:ext>
                  </a:extLst>
                </a:gridCol>
                <a:gridCol w="1163456">
                  <a:extLst>
                    <a:ext uri="{9D8B030D-6E8A-4147-A177-3AD203B41FA5}">
                      <a16:colId xmlns:a16="http://schemas.microsoft.com/office/drawing/2014/main" val="2797678976"/>
                    </a:ext>
                  </a:extLst>
                </a:gridCol>
                <a:gridCol w="1163456">
                  <a:extLst>
                    <a:ext uri="{9D8B030D-6E8A-4147-A177-3AD203B41FA5}">
                      <a16:colId xmlns:a16="http://schemas.microsoft.com/office/drawing/2014/main" val="2318351521"/>
                    </a:ext>
                  </a:extLst>
                </a:gridCol>
                <a:gridCol w="1163456">
                  <a:extLst>
                    <a:ext uri="{9D8B030D-6E8A-4147-A177-3AD203B41FA5}">
                      <a16:colId xmlns:a16="http://schemas.microsoft.com/office/drawing/2014/main" val="3913241034"/>
                    </a:ext>
                  </a:extLst>
                </a:gridCol>
                <a:gridCol w="1163456">
                  <a:extLst>
                    <a:ext uri="{9D8B030D-6E8A-4147-A177-3AD203B41FA5}">
                      <a16:colId xmlns:a16="http://schemas.microsoft.com/office/drawing/2014/main" val="2031619596"/>
                    </a:ext>
                  </a:extLst>
                </a:gridCol>
              </a:tblGrid>
              <a:tr h="370840">
                <a:tc>
                  <a:txBody>
                    <a:bodyPr/>
                    <a:lstStyle/>
                    <a:p>
                      <a:r>
                        <a:rPr lang="en-US" dirty="0" smtClean="0"/>
                        <a:t>Sat.</a:t>
                      </a:r>
                      <a:endParaRPr lang="en-US" dirty="0"/>
                    </a:p>
                  </a:txBody>
                  <a:tcPr/>
                </a:tc>
                <a:tc>
                  <a:txBody>
                    <a:bodyPr/>
                    <a:lstStyle/>
                    <a:p>
                      <a:r>
                        <a:rPr lang="en-US" dirty="0" smtClean="0"/>
                        <a:t>Sun. </a:t>
                      </a:r>
                      <a:endParaRPr lang="en-US" dirty="0"/>
                    </a:p>
                  </a:txBody>
                  <a:tcPr/>
                </a:tc>
                <a:tc>
                  <a:txBody>
                    <a:bodyPr/>
                    <a:lstStyle/>
                    <a:p>
                      <a:r>
                        <a:rPr lang="en-US" dirty="0" smtClean="0"/>
                        <a:t>Mon.</a:t>
                      </a:r>
                      <a:endParaRPr lang="en-US" dirty="0"/>
                    </a:p>
                  </a:txBody>
                  <a:tcPr/>
                </a:tc>
                <a:tc>
                  <a:txBody>
                    <a:bodyPr/>
                    <a:lstStyle/>
                    <a:p>
                      <a:r>
                        <a:rPr lang="en-US" dirty="0" smtClean="0"/>
                        <a:t>Tues.</a:t>
                      </a:r>
                      <a:endParaRPr lang="en-US" dirty="0"/>
                    </a:p>
                  </a:txBody>
                  <a:tcPr/>
                </a:tc>
                <a:tc>
                  <a:txBody>
                    <a:bodyPr/>
                    <a:lstStyle/>
                    <a:p>
                      <a:r>
                        <a:rPr lang="en-US" dirty="0" smtClean="0"/>
                        <a:t>Weds.</a:t>
                      </a:r>
                      <a:endParaRPr lang="en-US" dirty="0"/>
                    </a:p>
                  </a:txBody>
                  <a:tcPr/>
                </a:tc>
                <a:tc>
                  <a:txBody>
                    <a:bodyPr/>
                    <a:lstStyle/>
                    <a:p>
                      <a:r>
                        <a:rPr lang="en-US" dirty="0" smtClean="0"/>
                        <a:t>Thurs.</a:t>
                      </a:r>
                      <a:endParaRPr lang="en-US" dirty="0"/>
                    </a:p>
                  </a:txBody>
                  <a:tcPr/>
                </a:tc>
                <a:tc>
                  <a:txBody>
                    <a:bodyPr/>
                    <a:lstStyle/>
                    <a:p>
                      <a:r>
                        <a:rPr lang="en-US" dirty="0" smtClean="0"/>
                        <a:t>Fri.</a:t>
                      </a:r>
                      <a:endParaRPr lang="en-US" dirty="0"/>
                    </a:p>
                  </a:txBody>
                  <a:tcPr/>
                </a:tc>
                <a:extLst>
                  <a:ext uri="{0D108BD9-81ED-4DB2-BD59-A6C34878D82A}">
                    <a16:rowId xmlns:a16="http://schemas.microsoft.com/office/drawing/2014/main" val="2346331915"/>
                  </a:ext>
                </a:extLst>
              </a:tr>
              <a:tr h="370840">
                <a:tc>
                  <a:txBody>
                    <a:bodyPr/>
                    <a:lstStyle/>
                    <a:p>
                      <a:r>
                        <a:rPr lang="en-US" dirty="0" smtClean="0"/>
                        <a:t>8</a:t>
                      </a:r>
                      <a:endParaRPr lang="en-US" dirty="0"/>
                    </a:p>
                  </a:txBody>
                  <a:tcPr/>
                </a:tc>
                <a:tc>
                  <a:txBody>
                    <a:bodyPr/>
                    <a:lstStyle/>
                    <a:p>
                      <a:endParaRPr lang="en-US" dirty="0"/>
                    </a:p>
                  </a:txBody>
                  <a:tcPr/>
                </a:tc>
                <a:tc>
                  <a:txBody>
                    <a:bodyPr/>
                    <a:lstStyle/>
                    <a:p>
                      <a:r>
                        <a:rPr lang="en-US" dirty="0" smtClean="0"/>
                        <a:t>10</a:t>
                      </a:r>
                      <a:endParaRPr lang="en-US" dirty="0"/>
                    </a:p>
                  </a:txBody>
                  <a:tcPr/>
                </a:tc>
                <a:tc>
                  <a:txBody>
                    <a:bodyPr/>
                    <a:lstStyle/>
                    <a:p>
                      <a:r>
                        <a:rPr lang="en-US" dirty="0" smtClean="0"/>
                        <a:t>9</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Holiday</a:t>
                      </a:r>
                      <a:endParaRPr lang="en-US" dirty="0"/>
                    </a:p>
                  </a:txBody>
                  <a:tcPr/>
                </a:tc>
                <a:extLst>
                  <a:ext uri="{0D108BD9-81ED-4DB2-BD59-A6C34878D82A}">
                    <a16:rowId xmlns:a16="http://schemas.microsoft.com/office/drawing/2014/main" val="4107212446"/>
                  </a:ext>
                </a:extLst>
              </a:tr>
            </a:tbl>
          </a:graphicData>
        </a:graphic>
      </p:graphicFrame>
      <p:sp>
        <p:nvSpPr>
          <p:cNvPr id="7" name="Rectangle 6"/>
          <p:cNvSpPr/>
          <p:nvPr/>
        </p:nvSpPr>
        <p:spPr>
          <a:xfrm>
            <a:off x="386862" y="4999985"/>
            <a:ext cx="8299938" cy="1477328"/>
          </a:xfrm>
          <a:prstGeom prst="rect">
            <a:avLst/>
          </a:prstGeom>
        </p:spPr>
        <p:txBody>
          <a:bodyPr wrap="square">
            <a:spAutoFit/>
          </a:bodyPr>
          <a:lstStyle/>
          <a:p>
            <a:r>
              <a:rPr lang="en-US" dirty="0" smtClean="0"/>
              <a:t>Again, let’s consider the example if they worked an additional 8 hours. The </a:t>
            </a:r>
            <a:r>
              <a:rPr lang="en-US" dirty="0"/>
              <a:t>holiday counts as 7.5 hours so the employee only needs to work 30 hours this week. </a:t>
            </a:r>
            <a:r>
              <a:rPr lang="en-US" dirty="0" smtClean="0"/>
              <a:t>Since </a:t>
            </a:r>
            <a:r>
              <a:rPr lang="en-US" dirty="0"/>
              <a:t>the employee worked </a:t>
            </a:r>
            <a:r>
              <a:rPr lang="en-US" dirty="0" smtClean="0"/>
              <a:t>42 </a:t>
            </a:r>
            <a:r>
              <a:rPr lang="en-US" dirty="0"/>
              <a:t>hours, </a:t>
            </a:r>
            <a:r>
              <a:rPr lang="en-US" dirty="0" smtClean="0"/>
              <a:t>10 </a:t>
            </a:r>
            <a:r>
              <a:rPr lang="en-US" dirty="0"/>
              <a:t>hours will be added as Gap time to the Comp Time </a:t>
            </a:r>
            <a:r>
              <a:rPr lang="en-US" dirty="0" smtClean="0"/>
              <a:t>bucket AND 3 hours will be added to the Comp Time Bucket as Overtime (2 x 1.5= 3 hours). </a:t>
            </a:r>
            <a:endParaRPr lang="en-US" dirty="0"/>
          </a:p>
        </p:txBody>
      </p:sp>
    </p:spTree>
    <p:extLst>
      <p:ext uri="{BB962C8B-B14F-4D97-AF65-F5344CB8AC3E}">
        <p14:creationId xmlns:p14="http://schemas.microsoft.com/office/powerpoint/2010/main" val="1392849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COSS Time Management Cont. 	</a:t>
            </a:r>
            <a:endParaRPr lang="en-US" dirty="0"/>
          </a:p>
        </p:txBody>
      </p:sp>
      <p:sp>
        <p:nvSpPr>
          <p:cNvPr id="3" name="Content Placeholder 2"/>
          <p:cNvSpPr>
            <a:spLocks noGrp="1"/>
          </p:cNvSpPr>
          <p:nvPr>
            <p:ph idx="1"/>
          </p:nvPr>
        </p:nvSpPr>
        <p:spPr>
          <a:xfrm>
            <a:off x="457200" y="2133600"/>
            <a:ext cx="8229600" cy="3992563"/>
          </a:xfrm>
        </p:spPr>
        <p:txBody>
          <a:bodyPr/>
          <a:lstStyle/>
          <a:p>
            <a:r>
              <a:rPr lang="en-US" dirty="0" smtClean="0"/>
              <a:t>If you notice that a COSS employee’s comp time balance is building, respectfully tell them to take time off. </a:t>
            </a:r>
          </a:p>
          <a:p>
            <a:r>
              <a:rPr lang="en-US" dirty="0" smtClean="0"/>
              <a:t>Supervisors can easily monitor comp time balances in Manager Self Service. </a:t>
            </a:r>
            <a:endParaRPr lang="en-US" dirty="0"/>
          </a:p>
        </p:txBody>
      </p:sp>
      <p:pic>
        <p:nvPicPr>
          <p:cNvPr id="4" name="Picture 3"/>
          <p:cNvPicPr>
            <a:picLocks noChangeAspect="1"/>
          </p:cNvPicPr>
          <p:nvPr/>
        </p:nvPicPr>
        <p:blipFill>
          <a:blip r:embed="rId3"/>
          <a:stretch>
            <a:fillRect/>
          </a:stretch>
        </p:blipFill>
        <p:spPr>
          <a:xfrm>
            <a:off x="4376009" y="4237073"/>
            <a:ext cx="4072038" cy="1889090"/>
          </a:xfrm>
          <a:prstGeom prst="rect">
            <a:avLst/>
          </a:prstGeom>
        </p:spPr>
      </p:pic>
    </p:spTree>
    <p:extLst>
      <p:ext uri="{BB962C8B-B14F-4D97-AF65-F5344CB8AC3E}">
        <p14:creationId xmlns:p14="http://schemas.microsoft.com/office/powerpoint/2010/main" val="1810539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212850"/>
            <a:ext cx="8229600" cy="4913313"/>
          </a:xfrm>
        </p:spPr>
        <p:txBody>
          <a:bodyPr/>
          <a:lstStyle/>
          <a:p>
            <a:r>
              <a:rPr lang="en-US" b="1" dirty="0" smtClean="0"/>
              <a:t>American’s with Disabilities Act (ADA)- </a:t>
            </a:r>
            <a:r>
              <a:rPr lang="en-US" dirty="0" smtClean="0"/>
              <a:t>we cannot discriminate against qualified individuals with disabilities in job application procedures, hiring, firing, advancement, compensation, job </a:t>
            </a:r>
            <a:r>
              <a:rPr lang="en-US" smtClean="0"/>
              <a:t>training </a:t>
            </a:r>
            <a:r>
              <a:rPr lang="en-US" smtClean="0"/>
              <a:t>and </a:t>
            </a:r>
            <a:r>
              <a:rPr lang="en-US" dirty="0" smtClean="0"/>
              <a:t>other terms, conditions and privileges of employment. </a:t>
            </a:r>
          </a:p>
          <a:p>
            <a:r>
              <a:rPr lang="en-US" dirty="0" smtClean="0"/>
              <a:t>Process at the University is managed by the Office of Institutional Equity and Diversity (OIED). </a:t>
            </a:r>
          </a:p>
          <a:p>
            <a:r>
              <a:rPr lang="en-US" dirty="0" smtClean="0"/>
              <a:t>Scenarios for Managers: </a:t>
            </a:r>
            <a:r>
              <a:rPr lang="en-US" dirty="0">
                <a:hlinkClick r:id="rId2"/>
              </a:rPr>
              <a:t>https://oied.ncsu.edu/divweb/equity/ada-accommodations/for-managers/</a:t>
            </a:r>
            <a:endParaRPr lang="en-US" dirty="0" smtClean="0"/>
          </a:p>
          <a:p>
            <a:endParaRPr lang="en-US" dirty="0"/>
          </a:p>
        </p:txBody>
      </p:sp>
      <p:sp>
        <p:nvSpPr>
          <p:cNvPr id="6" name="AutoShape 2" descr="Image result for Disabil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Image result for Disa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167" y="4990207"/>
            <a:ext cx="3070334" cy="130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447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389063"/>
            <a:ext cx="8229600" cy="4737100"/>
          </a:xfrm>
        </p:spPr>
        <p:txBody>
          <a:bodyPr/>
          <a:lstStyle/>
          <a:p>
            <a:r>
              <a:rPr lang="en-US" b="1" dirty="0" smtClean="0"/>
              <a:t>Workers’ Compensation- </a:t>
            </a:r>
            <a:r>
              <a:rPr lang="en-US" dirty="0" smtClean="0"/>
              <a:t>required for employees who are injured on the job. This can be at your office or a job site, anywhere they are required to work. </a:t>
            </a:r>
          </a:p>
          <a:p>
            <a:r>
              <a:rPr lang="en-US" dirty="0" smtClean="0"/>
              <a:t>EHRA (Agents and CED’s) are covered by the University policy. </a:t>
            </a:r>
          </a:p>
          <a:p>
            <a:r>
              <a:rPr lang="en-US" dirty="0" smtClean="0"/>
              <a:t>COSS (Admins, Support Specialists, etc.) are covered by County policy. </a:t>
            </a:r>
          </a:p>
          <a:p>
            <a:r>
              <a:rPr lang="en-US" dirty="0" smtClean="0"/>
              <a:t>EFNEP PA’s who are at least 50% funded by EFNEP are covered by the University, if not, they are covered by your County policy. </a:t>
            </a:r>
          </a:p>
          <a:p>
            <a:r>
              <a:rPr lang="en-US" dirty="0" smtClean="0"/>
              <a:t>If somebody is injured on the job contact Steve Norris as soon as possible. </a:t>
            </a:r>
            <a:endParaRPr lang="en-US" dirty="0"/>
          </a:p>
        </p:txBody>
      </p:sp>
    </p:spTree>
    <p:extLst>
      <p:ext uri="{BB962C8B-B14F-4D97-AF65-F5344CB8AC3E}">
        <p14:creationId xmlns:p14="http://schemas.microsoft.com/office/powerpoint/2010/main" val="3326063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309688"/>
            <a:ext cx="8229600" cy="4816475"/>
          </a:xfrm>
        </p:spPr>
        <p:txBody>
          <a:bodyPr/>
          <a:lstStyle/>
          <a:p>
            <a:r>
              <a:rPr lang="en-US" b="1" dirty="0" smtClean="0"/>
              <a:t>Faculty &amp; Staff Assistance Program (FASAP)- </a:t>
            </a:r>
            <a:r>
              <a:rPr lang="en-US" dirty="0" smtClean="0"/>
              <a:t>This is a free program that provides support, resources and information for personal and work-life issues. University sponsored, confidential and provided at no charge to employees and their dependents. The program includes: </a:t>
            </a:r>
          </a:p>
          <a:p>
            <a:pPr lvl="2"/>
            <a:r>
              <a:rPr lang="en-US" dirty="0" smtClean="0"/>
              <a:t>Confidential Counseling</a:t>
            </a:r>
          </a:p>
          <a:p>
            <a:pPr lvl="2"/>
            <a:r>
              <a:rPr lang="en-US" dirty="0" smtClean="0"/>
              <a:t>Financial Information &amp; Resources</a:t>
            </a:r>
          </a:p>
          <a:p>
            <a:pPr lvl="2"/>
            <a:r>
              <a:rPr lang="en-US" dirty="0" smtClean="0"/>
              <a:t>Legal Support &amp; Resources</a:t>
            </a:r>
          </a:p>
          <a:p>
            <a:pPr lvl="2"/>
            <a:r>
              <a:rPr lang="en-US" dirty="0" smtClean="0"/>
              <a:t>Work-Life Resources</a:t>
            </a:r>
          </a:p>
          <a:p>
            <a:pPr lvl="2"/>
            <a:r>
              <a:rPr lang="en-US" dirty="0" smtClean="0"/>
              <a:t>Guidance Resources</a:t>
            </a:r>
          </a:p>
          <a:p>
            <a:pPr lvl="2"/>
            <a:endParaRPr lang="en-US" dirty="0"/>
          </a:p>
          <a:p>
            <a:pPr lvl="2"/>
            <a:r>
              <a:rPr lang="en-US" dirty="0">
                <a:hlinkClick r:id="rId2"/>
              </a:rPr>
              <a:t>https://er.hr.ncsu.edu/faculty-staff-assistance-program/</a:t>
            </a:r>
            <a:endParaRPr lang="en-US" dirty="0" smtClean="0"/>
          </a:p>
          <a:p>
            <a:pPr lvl="3"/>
            <a:endParaRPr lang="en-US" b="1" dirty="0"/>
          </a:p>
        </p:txBody>
      </p:sp>
      <p:pic>
        <p:nvPicPr>
          <p:cNvPr id="5" name="Picture 4" descr="Image result for counseling"/>
          <p:cNvPicPr/>
          <p:nvPr/>
        </p:nvPicPr>
        <p:blipFill>
          <a:blip r:embed="rId3">
            <a:extLst>
              <a:ext uri="{28A0092B-C50C-407E-A947-70E740481C1C}">
                <a14:useLocalDpi xmlns:a14="http://schemas.microsoft.com/office/drawing/2010/main" val="0"/>
              </a:ext>
            </a:extLst>
          </a:blip>
          <a:srcRect/>
          <a:stretch>
            <a:fillRect/>
          </a:stretch>
        </p:blipFill>
        <p:spPr bwMode="auto">
          <a:xfrm>
            <a:off x="5684593" y="3238745"/>
            <a:ext cx="2733675" cy="1822450"/>
          </a:xfrm>
          <a:prstGeom prst="rect">
            <a:avLst/>
          </a:prstGeom>
          <a:noFill/>
          <a:ln>
            <a:noFill/>
          </a:ln>
        </p:spPr>
      </p:pic>
    </p:spTree>
    <p:extLst>
      <p:ext uri="{BB962C8B-B14F-4D97-AF65-F5344CB8AC3E}">
        <p14:creationId xmlns:p14="http://schemas.microsoft.com/office/powerpoint/2010/main" val="1294883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Fiscal Resources Related to HR</a:t>
            </a:r>
            <a:endParaRPr lang="en-US" dirty="0"/>
          </a:p>
        </p:txBody>
      </p:sp>
      <p:sp>
        <p:nvSpPr>
          <p:cNvPr id="3" name="Content Placeholder 2"/>
          <p:cNvSpPr>
            <a:spLocks noGrp="1"/>
          </p:cNvSpPr>
          <p:nvPr>
            <p:ph idx="1"/>
          </p:nvPr>
        </p:nvSpPr>
        <p:spPr>
          <a:xfrm>
            <a:off x="457200" y="2354740"/>
            <a:ext cx="8229600" cy="3771424"/>
          </a:xfrm>
        </p:spPr>
        <p:txBody>
          <a:bodyPr/>
          <a:lstStyle/>
          <a:p>
            <a:r>
              <a:rPr lang="en-US" dirty="0" smtClean="0"/>
              <a:t>County Salary Change and Supplemental Pay Sheet </a:t>
            </a:r>
          </a:p>
          <a:p>
            <a:r>
              <a:rPr lang="en-US" dirty="0" smtClean="0"/>
              <a:t>Benefits Budget Calculation Template</a:t>
            </a:r>
          </a:p>
          <a:p>
            <a:r>
              <a:rPr lang="en-US" dirty="0" smtClean="0"/>
              <a:t>County Billing Email &amp; Spreadsheet</a:t>
            </a:r>
            <a:endParaRPr lang="en-US" dirty="0"/>
          </a:p>
        </p:txBody>
      </p:sp>
      <p:pic>
        <p:nvPicPr>
          <p:cNvPr id="5" name="Picture 4" descr="Image result for Money"/>
          <p:cNvPicPr/>
          <p:nvPr/>
        </p:nvPicPr>
        <p:blipFill>
          <a:blip r:embed="rId2">
            <a:extLst>
              <a:ext uri="{28A0092B-C50C-407E-A947-70E740481C1C}">
                <a14:useLocalDpi xmlns:a14="http://schemas.microsoft.com/office/drawing/2010/main" val="0"/>
              </a:ext>
            </a:extLst>
          </a:blip>
          <a:srcRect/>
          <a:stretch>
            <a:fillRect/>
          </a:stretch>
        </p:blipFill>
        <p:spPr bwMode="auto">
          <a:xfrm>
            <a:off x="6883645" y="513873"/>
            <a:ext cx="1803155" cy="1279759"/>
          </a:xfrm>
          <a:prstGeom prst="rect">
            <a:avLst/>
          </a:prstGeom>
          <a:noFill/>
          <a:ln>
            <a:noFill/>
          </a:ln>
        </p:spPr>
      </p:pic>
    </p:spTree>
    <p:extLst>
      <p:ext uri="{BB962C8B-B14F-4D97-AF65-F5344CB8AC3E}">
        <p14:creationId xmlns:p14="http://schemas.microsoft.com/office/powerpoint/2010/main" val="4105908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Salary Change Sheets</a:t>
            </a:r>
            <a:endParaRPr lang="en-US" dirty="0"/>
          </a:p>
        </p:txBody>
      </p:sp>
      <p:sp>
        <p:nvSpPr>
          <p:cNvPr id="3" name="Content Placeholder 2"/>
          <p:cNvSpPr>
            <a:spLocks noGrp="1"/>
          </p:cNvSpPr>
          <p:nvPr>
            <p:ph idx="1"/>
          </p:nvPr>
        </p:nvSpPr>
        <p:spPr>
          <a:xfrm>
            <a:off x="457200" y="1968500"/>
            <a:ext cx="8229600" cy="4157663"/>
          </a:xfrm>
        </p:spPr>
        <p:txBody>
          <a:bodyPr>
            <a:normAutofit/>
          </a:bodyPr>
          <a:lstStyle/>
          <a:p>
            <a:r>
              <a:rPr lang="en-US" dirty="0" smtClean="0"/>
              <a:t>This form is used to show salary increases from the county as well as one time payments. </a:t>
            </a:r>
          </a:p>
          <a:p>
            <a:r>
              <a:rPr lang="en-US" dirty="0" smtClean="0"/>
              <a:t>All amounts should be in whole dollar figures.</a:t>
            </a:r>
          </a:p>
          <a:p>
            <a:r>
              <a:rPr lang="en-US" dirty="0" smtClean="0"/>
              <a:t>All payments on the form should have the same effective date. </a:t>
            </a:r>
          </a:p>
          <a:p>
            <a:r>
              <a:rPr lang="en-US" dirty="0" smtClean="0"/>
              <a:t>Original forms should be submitted to your District Office for processing. </a:t>
            </a:r>
          </a:p>
          <a:p>
            <a:r>
              <a:rPr lang="en-US" dirty="0" smtClean="0"/>
              <a:t>Can be found at: </a:t>
            </a:r>
            <a:r>
              <a:rPr lang="en-US" sz="2600" dirty="0">
                <a:hlinkClick r:id="rId2"/>
              </a:rPr>
              <a:t>https://extensionhr.ces.ncsu.edu/extension-hr-forms/</a:t>
            </a:r>
            <a:endParaRPr lang="en-US" sz="2600" dirty="0"/>
          </a:p>
        </p:txBody>
      </p:sp>
    </p:spTree>
    <p:extLst>
      <p:ext uri="{BB962C8B-B14F-4D97-AF65-F5344CB8AC3E}">
        <p14:creationId xmlns:p14="http://schemas.microsoft.com/office/powerpoint/2010/main" val="1080609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044"/>
            <a:ext cx="8229600" cy="1068387"/>
          </a:xfrm>
        </p:spPr>
        <p:txBody>
          <a:bodyPr/>
          <a:lstStyle/>
          <a:p>
            <a:r>
              <a:rPr lang="en-US" dirty="0" smtClean="0"/>
              <a:t>County Salary Change &amp; Supplemental Pay Sheet</a:t>
            </a:r>
            <a:endParaRPr lang="en-US" dirty="0"/>
          </a:p>
        </p:txBody>
      </p:sp>
      <p:pic>
        <p:nvPicPr>
          <p:cNvPr id="4" name="Content Placeholder 3"/>
          <p:cNvPicPr>
            <a:picLocks noGrp="1" noChangeAspect="1"/>
          </p:cNvPicPr>
          <p:nvPr>
            <p:ph idx="1"/>
          </p:nvPr>
        </p:nvPicPr>
        <p:blipFill>
          <a:blip r:embed="rId2"/>
          <a:stretch>
            <a:fillRect/>
          </a:stretch>
        </p:blipFill>
        <p:spPr>
          <a:xfrm>
            <a:off x="1238679" y="1556872"/>
            <a:ext cx="7060420" cy="5301128"/>
          </a:xfrm>
          <a:prstGeom prst="rect">
            <a:avLst/>
          </a:prstGeom>
        </p:spPr>
      </p:pic>
    </p:spTree>
    <p:extLst>
      <p:ext uri="{BB962C8B-B14F-4D97-AF65-F5344CB8AC3E}">
        <p14:creationId xmlns:p14="http://schemas.microsoft.com/office/powerpoint/2010/main" val="1823313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0114"/>
            <a:ext cx="8229600" cy="558572"/>
          </a:xfrm>
        </p:spPr>
        <p:txBody>
          <a:bodyPr/>
          <a:lstStyle/>
          <a:p>
            <a:r>
              <a:rPr lang="en-US" dirty="0" smtClean="0"/>
              <a:t>Extension HR Webpage</a:t>
            </a:r>
            <a:endParaRPr lang="en-US" dirty="0"/>
          </a:p>
        </p:txBody>
      </p:sp>
      <p:pic>
        <p:nvPicPr>
          <p:cNvPr id="4" name="Content Placeholder 3"/>
          <p:cNvPicPr>
            <a:picLocks noGrp="1" noChangeAspect="1"/>
          </p:cNvPicPr>
          <p:nvPr>
            <p:ph idx="1"/>
          </p:nvPr>
        </p:nvPicPr>
        <p:blipFill>
          <a:blip r:embed="rId3"/>
          <a:stretch>
            <a:fillRect/>
          </a:stretch>
        </p:blipFill>
        <p:spPr>
          <a:xfrm>
            <a:off x="1182804" y="1614559"/>
            <a:ext cx="7416910" cy="4337434"/>
          </a:xfrm>
          <a:prstGeom prst="rect">
            <a:avLst/>
          </a:prstGeom>
        </p:spPr>
      </p:pic>
    </p:spTree>
    <p:extLst>
      <p:ext uri="{BB962C8B-B14F-4D97-AF65-F5344CB8AC3E}">
        <p14:creationId xmlns:p14="http://schemas.microsoft.com/office/powerpoint/2010/main" val="2657254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Budget Calculator</a:t>
            </a:r>
            <a:endParaRPr lang="en-US" dirty="0"/>
          </a:p>
        </p:txBody>
      </p:sp>
      <p:sp>
        <p:nvSpPr>
          <p:cNvPr id="3" name="Content Placeholder 2"/>
          <p:cNvSpPr>
            <a:spLocks noGrp="1"/>
          </p:cNvSpPr>
          <p:nvPr>
            <p:ph idx="1"/>
          </p:nvPr>
        </p:nvSpPr>
        <p:spPr>
          <a:xfrm>
            <a:off x="457199" y="1600200"/>
            <a:ext cx="8475785" cy="4525963"/>
          </a:xfrm>
        </p:spPr>
        <p:txBody>
          <a:bodyPr>
            <a:normAutofit/>
          </a:bodyPr>
          <a:lstStyle/>
          <a:p>
            <a:r>
              <a:rPr lang="en-US" dirty="0" smtClean="0"/>
              <a:t>Used to estimate total salary and benefit costs. </a:t>
            </a:r>
          </a:p>
          <a:p>
            <a:r>
              <a:rPr lang="en-US" dirty="0" smtClean="0"/>
              <a:t>Excellent to use when working on County Budget proposals. </a:t>
            </a:r>
          </a:p>
          <a:p>
            <a:r>
              <a:rPr lang="en-US" dirty="0" smtClean="0"/>
              <a:t>Updated yearly by the University Budget Office after all legislative changes have been made. </a:t>
            </a:r>
          </a:p>
          <a:p>
            <a:r>
              <a:rPr lang="en-US" dirty="0" smtClean="0"/>
              <a:t>Can be found at: </a:t>
            </a:r>
            <a:r>
              <a:rPr lang="en-US" sz="2800" dirty="0">
                <a:hlinkClick r:id="rId2"/>
              </a:rPr>
              <a:t>https://budget.ncsu.edu/budgetoffice/a_to_z.php</a:t>
            </a:r>
            <a:endParaRPr lang="en-US" sz="2800" dirty="0"/>
          </a:p>
        </p:txBody>
      </p:sp>
    </p:spTree>
    <p:extLst>
      <p:ext uri="{BB962C8B-B14F-4D97-AF65-F5344CB8AC3E}">
        <p14:creationId xmlns:p14="http://schemas.microsoft.com/office/powerpoint/2010/main" val="1537604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7655"/>
            <a:ext cx="8229600" cy="664918"/>
          </a:xfrm>
        </p:spPr>
        <p:txBody>
          <a:bodyPr/>
          <a:lstStyle/>
          <a:p>
            <a:r>
              <a:rPr lang="en-US" dirty="0" smtClean="0"/>
              <a:t>Benefits Budget Calculation Template</a:t>
            </a:r>
            <a:endParaRPr lang="en-US" dirty="0"/>
          </a:p>
        </p:txBody>
      </p:sp>
      <p:pic>
        <p:nvPicPr>
          <p:cNvPr id="4" name="Content Placeholder 3"/>
          <p:cNvPicPr>
            <a:picLocks noGrp="1" noChangeAspect="1"/>
          </p:cNvPicPr>
          <p:nvPr>
            <p:ph idx="1"/>
          </p:nvPr>
        </p:nvPicPr>
        <p:blipFill>
          <a:blip r:embed="rId2"/>
          <a:stretch>
            <a:fillRect/>
          </a:stretch>
        </p:blipFill>
        <p:spPr>
          <a:xfrm>
            <a:off x="888023" y="1231632"/>
            <a:ext cx="7192108" cy="5546390"/>
          </a:xfrm>
          <a:prstGeom prst="rect">
            <a:avLst/>
          </a:prstGeom>
        </p:spPr>
      </p:pic>
    </p:spTree>
    <p:extLst>
      <p:ext uri="{BB962C8B-B14F-4D97-AF65-F5344CB8AC3E}">
        <p14:creationId xmlns:p14="http://schemas.microsoft.com/office/powerpoint/2010/main" val="3604437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Payroll Draft</a:t>
            </a:r>
            <a:endParaRPr lang="en-US" dirty="0"/>
          </a:p>
        </p:txBody>
      </p:sp>
      <p:sp>
        <p:nvSpPr>
          <p:cNvPr id="3" name="Content Placeholder 2"/>
          <p:cNvSpPr>
            <a:spLocks noGrp="1"/>
          </p:cNvSpPr>
          <p:nvPr>
            <p:ph idx="1"/>
          </p:nvPr>
        </p:nvSpPr>
        <p:spPr>
          <a:xfrm>
            <a:off x="457200" y="2057400"/>
            <a:ext cx="8229600" cy="4068763"/>
          </a:xfrm>
        </p:spPr>
        <p:txBody>
          <a:bodyPr>
            <a:normAutofit/>
          </a:bodyPr>
          <a:lstStyle/>
          <a:p>
            <a:r>
              <a:rPr lang="en-US" dirty="0" smtClean="0"/>
              <a:t>Known as Monthly Payroll Draft, Monthly Billing, or just Draft</a:t>
            </a:r>
          </a:p>
          <a:p>
            <a:r>
              <a:rPr lang="en-US" dirty="0" smtClean="0"/>
              <a:t>This is the process by which the University notifies the County that their bank account will be drafted for the County employees salary and benefits. </a:t>
            </a:r>
          </a:p>
          <a:p>
            <a:r>
              <a:rPr lang="en-US" dirty="0" smtClean="0"/>
              <a:t>Emails are system generated by Extension HR the last week of each month. </a:t>
            </a:r>
          </a:p>
          <a:p>
            <a:pPr lvl="1"/>
            <a:r>
              <a:rPr lang="en-US" dirty="0" smtClean="0"/>
              <a:t>We can add people to the draft notice but it’s up to the county to let us know who should receive it and who should be removed. </a:t>
            </a:r>
          </a:p>
        </p:txBody>
      </p:sp>
    </p:spTree>
    <p:extLst>
      <p:ext uri="{BB962C8B-B14F-4D97-AF65-F5344CB8AC3E}">
        <p14:creationId xmlns:p14="http://schemas.microsoft.com/office/powerpoint/2010/main" val="1779198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Draft Continued</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We aim to draft accounts on the 2</a:t>
            </a:r>
            <a:r>
              <a:rPr lang="en-US" baseline="30000" dirty="0" smtClean="0"/>
              <a:t>nd</a:t>
            </a:r>
            <a:r>
              <a:rPr lang="en-US" dirty="0" smtClean="0"/>
              <a:t> business day of each month. </a:t>
            </a:r>
          </a:p>
          <a:p>
            <a:pPr lvl="1"/>
            <a:r>
              <a:rPr lang="en-US" dirty="0" smtClean="0"/>
              <a:t>Example: For January 2020, the monthly notice should go out the week of January 27</a:t>
            </a:r>
            <a:r>
              <a:rPr lang="en-US" baseline="30000" dirty="0" smtClean="0"/>
              <a:t>th</a:t>
            </a:r>
            <a:r>
              <a:rPr lang="en-US" dirty="0" smtClean="0"/>
              <a:t> but the money won’t be drafted from the County bank account until Tuesday, February 4</a:t>
            </a:r>
            <a:r>
              <a:rPr lang="en-US" baseline="30000" dirty="0" smtClean="0"/>
              <a:t>th</a:t>
            </a:r>
            <a:r>
              <a:rPr lang="en-US" dirty="0" smtClean="0"/>
              <a:t>.  </a:t>
            </a:r>
            <a:endParaRPr lang="en-US" dirty="0"/>
          </a:p>
        </p:txBody>
      </p:sp>
    </p:spTree>
    <p:extLst>
      <p:ext uri="{BB962C8B-B14F-4D97-AF65-F5344CB8AC3E}">
        <p14:creationId xmlns:p14="http://schemas.microsoft.com/office/powerpoint/2010/main" val="2653846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3916"/>
            <a:ext cx="8229600" cy="685800"/>
          </a:xfrm>
        </p:spPr>
        <p:txBody>
          <a:bodyPr/>
          <a:lstStyle/>
          <a:p>
            <a:r>
              <a:rPr lang="en-US" dirty="0" smtClean="0"/>
              <a:t>County Billing Email</a:t>
            </a:r>
            <a:endParaRPr lang="en-US" dirty="0"/>
          </a:p>
        </p:txBody>
      </p:sp>
      <p:pic>
        <p:nvPicPr>
          <p:cNvPr id="5" name="Content Placeholder 4"/>
          <p:cNvPicPr>
            <a:picLocks noGrp="1" noChangeAspect="1"/>
          </p:cNvPicPr>
          <p:nvPr>
            <p:ph idx="1"/>
          </p:nvPr>
        </p:nvPicPr>
        <p:blipFill>
          <a:blip r:embed="rId2"/>
          <a:stretch>
            <a:fillRect/>
          </a:stretch>
        </p:blipFill>
        <p:spPr>
          <a:xfrm>
            <a:off x="281353" y="1740878"/>
            <a:ext cx="8765931" cy="3088478"/>
          </a:xfrm>
          <a:prstGeom prst="rect">
            <a:avLst/>
          </a:prstGeom>
        </p:spPr>
      </p:pic>
    </p:spTree>
    <p:extLst>
      <p:ext uri="{BB962C8B-B14F-4D97-AF65-F5344CB8AC3E}">
        <p14:creationId xmlns:p14="http://schemas.microsoft.com/office/powerpoint/2010/main" val="2809298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6057"/>
            <a:ext cx="8229600" cy="639745"/>
          </a:xfrm>
        </p:spPr>
        <p:txBody>
          <a:bodyPr/>
          <a:lstStyle/>
          <a:p>
            <a:r>
              <a:rPr lang="en-US" dirty="0" smtClean="0"/>
              <a:t>Example Draft Spreadsheet</a:t>
            </a:r>
            <a:endParaRPr lang="en-US" dirty="0"/>
          </a:p>
        </p:txBody>
      </p:sp>
      <p:graphicFrame>
        <p:nvGraphicFramePr>
          <p:cNvPr id="4" name="Content Placeholder 3"/>
          <p:cNvGraphicFramePr>
            <a:graphicFrameLocks noGrp="1"/>
          </p:cNvGraphicFramePr>
          <p:nvPr>
            <p:ph idx="1"/>
            <p:extLst/>
          </p:nvPr>
        </p:nvGraphicFramePr>
        <p:xfrm>
          <a:off x="150726" y="1205801"/>
          <a:ext cx="8772212" cy="5486401"/>
        </p:xfrm>
        <a:graphic>
          <a:graphicData uri="http://schemas.openxmlformats.org/drawingml/2006/table">
            <a:tbl>
              <a:tblPr>
                <a:tableStyleId>{5C22544A-7EE6-4342-B048-85BDC9FD1C3A}</a:tableStyleId>
              </a:tblPr>
              <a:tblGrid>
                <a:gridCol w="1644589">
                  <a:extLst>
                    <a:ext uri="{9D8B030D-6E8A-4147-A177-3AD203B41FA5}">
                      <a16:colId xmlns:a16="http://schemas.microsoft.com/office/drawing/2014/main" val="429590577"/>
                    </a:ext>
                  </a:extLst>
                </a:gridCol>
                <a:gridCol w="675483">
                  <a:extLst>
                    <a:ext uri="{9D8B030D-6E8A-4147-A177-3AD203B41FA5}">
                      <a16:colId xmlns:a16="http://schemas.microsoft.com/office/drawing/2014/main" val="3476407803"/>
                    </a:ext>
                  </a:extLst>
                </a:gridCol>
                <a:gridCol w="946315">
                  <a:extLst>
                    <a:ext uri="{9D8B030D-6E8A-4147-A177-3AD203B41FA5}">
                      <a16:colId xmlns:a16="http://schemas.microsoft.com/office/drawing/2014/main" val="2910196785"/>
                    </a:ext>
                  </a:extLst>
                </a:gridCol>
                <a:gridCol w="946315">
                  <a:extLst>
                    <a:ext uri="{9D8B030D-6E8A-4147-A177-3AD203B41FA5}">
                      <a16:colId xmlns:a16="http://schemas.microsoft.com/office/drawing/2014/main" val="2415852192"/>
                    </a:ext>
                  </a:extLst>
                </a:gridCol>
                <a:gridCol w="602200">
                  <a:extLst>
                    <a:ext uri="{9D8B030D-6E8A-4147-A177-3AD203B41FA5}">
                      <a16:colId xmlns:a16="http://schemas.microsoft.com/office/drawing/2014/main" val="4046266558"/>
                    </a:ext>
                  </a:extLst>
                </a:gridCol>
                <a:gridCol w="602200">
                  <a:extLst>
                    <a:ext uri="{9D8B030D-6E8A-4147-A177-3AD203B41FA5}">
                      <a16:colId xmlns:a16="http://schemas.microsoft.com/office/drawing/2014/main" val="4179714432"/>
                    </a:ext>
                  </a:extLst>
                </a:gridCol>
                <a:gridCol w="535288">
                  <a:extLst>
                    <a:ext uri="{9D8B030D-6E8A-4147-A177-3AD203B41FA5}">
                      <a16:colId xmlns:a16="http://schemas.microsoft.com/office/drawing/2014/main" val="1041859317"/>
                    </a:ext>
                  </a:extLst>
                </a:gridCol>
                <a:gridCol w="535288">
                  <a:extLst>
                    <a:ext uri="{9D8B030D-6E8A-4147-A177-3AD203B41FA5}">
                      <a16:colId xmlns:a16="http://schemas.microsoft.com/office/drawing/2014/main" val="3151836135"/>
                    </a:ext>
                  </a:extLst>
                </a:gridCol>
                <a:gridCol w="879402">
                  <a:extLst>
                    <a:ext uri="{9D8B030D-6E8A-4147-A177-3AD203B41FA5}">
                      <a16:colId xmlns:a16="http://schemas.microsoft.com/office/drawing/2014/main" val="2399895107"/>
                    </a:ext>
                  </a:extLst>
                </a:gridCol>
                <a:gridCol w="602200">
                  <a:extLst>
                    <a:ext uri="{9D8B030D-6E8A-4147-A177-3AD203B41FA5}">
                      <a16:colId xmlns:a16="http://schemas.microsoft.com/office/drawing/2014/main" val="922782961"/>
                    </a:ext>
                  </a:extLst>
                </a:gridCol>
                <a:gridCol w="802932">
                  <a:extLst>
                    <a:ext uri="{9D8B030D-6E8A-4147-A177-3AD203B41FA5}">
                      <a16:colId xmlns:a16="http://schemas.microsoft.com/office/drawing/2014/main" val="1360006474"/>
                    </a:ext>
                  </a:extLst>
                </a:gridCol>
              </a:tblGrid>
              <a:tr h="310551">
                <a:tc>
                  <a:txBody>
                    <a:bodyPr/>
                    <a:lstStyle/>
                    <a:p>
                      <a:pPr algn="l" fontAlgn="t"/>
                      <a:r>
                        <a:rPr lang="en-US" sz="1000" u="none" strike="noStrike">
                          <a:effectLst/>
                        </a:rPr>
                        <a:t> Name</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700" u="none" strike="noStrike">
                          <a:effectLst/>
                        </a:rPr>
                        <a:t>Employee ID</a:t>
                      </a:r>
                      <a:endParaRPr lang="en-US" sz="700" b="1" i="0" u="none" strike="noStrike">
                        <a:solidFill>
                          <a:srgbClr val="FFFFFF"/>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Current Payroll Month</a:t>
                      </a:r>
                      <a:endParaRPr lang="en-US" sz="700" b="1" i="0" u="none" strike="noStrike">
                        <a:solidFill>
                          <a:srgbClr val="FFFFFF"/>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Original Payroll Month</a:t>
                      </a:r>
                      <a:endParaRPr lang="en-US" sz="700" b="1" i="0" u="none" strike="noStrike">
                        <a:solidFill>
                          <a:srgbClr val="FFFFFF"/>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Dept.Number</a:t>
                      </a:r>
                      <a:endParaRPr lang="en-US" sz="700" b="1" i="0" u="none" strike="noStrike">
                        <a:solidFill>
                          <a:srgbClr val="FFFFFF"/>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Position</a:t>
                      </a:r>
                      <a:endParaRPr lang="en-US" sz="700" b="1" i="0" u="none" strike="noStrike">
                        <a:solidFill>
                          <a:srgbClr val="FFFFFF"/>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County Account</a:t>
                      </a:r>
                      <a:endParaRPr lang="en-US" sz="700" b="1" i="0" u="none" strike="noStrike">
                        <a:solidFill>
                          <a:srgbClr val="FFFFFF"/>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Payroll Code</a:t>
                      </a:r>
                      <a:endParaRPr lang="en-US" sz="700" b="1" i="0" u="none" strike="noStrike">
                        <a:solidFill>
                          <a:srgbClr val="FFFFFF"/>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Payroll Code Description</a:t>
                      </a:r>
                      <a:endParaRPr lang="en-US" sz="700" b="1" i="0" u="none" strike="noStrike">
                        <a:solidFill>
                          <a:srgbClr val="FFFFFF"/>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Monthly Earnings</a:t>
                      </a:r>
                      <a:endParaRPr lang="en-US" sz="700" b="1" i="0" u="none" strike="noStrike">
                        <a:solidFill>
                          <a:srgbClr val="FFFFFF"/>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Monthly Benefit Amt</a:t>
                      </a:r>
                      <a:endParaRPr lang="en-US" sz="700" b="1" i="0" u="none" strike="noStrike">
                        <a:solidFill>
                          <a:srgbClr val="FFFFFF"/>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1299737544"/>
                  </a:ext>
                </a:extLst>
              </a:tr>
              <a:tr h="207034">
                <a:tc>
                  <a:txBody>
                    <a:bodyPr/>
                    <a:lstStyle/>
                    <a:p>
                      <a:pPr algn="l" fontAlgn="t"/>
                      <a:r>
                        <a:rPr lang="en-US" sz="700" u="none" strike="noStrike">
                          <a:effectLst/>
                        </a:rPr>
                        <a:t>Mrs. Wolfpack</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51119</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Reg Mo</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3095.10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1629025997"/>
                  </a:ext>
                </a:extLst>
              </a:tr>
              <a:tr h="207034">
                <a:tc>
                  <a:txBody>
                    <a:bodyPr/>
                    <a:lstStyle/>
                    <a:p>
                      <a:pPr algn="l" fontAlgn="t"/>
                      <a:r>
                        <a:rPr lang="en-US" sz="700" u="none" strike="noStrike">
                          <a:effectLst/>
                        </a:rPr>
                        <a:t>Mrs. Wolfpack</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51811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OASDI/ER</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161.42</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2689061091"/>
                  </a:ext>
                </a:extLst>
              </a:tr>
              <a:tr h="207034">
                <a:tc>
                  <a:txBody>
                    <a:bodyPr/>
                    <a:lstStyle/>
                    <a:p>
                      <a:pPr algn="l" fontAlgn="t"/>
                      <a:r>
                        <a:rPr lang="en-US" sz="700" u="none" strike="noStrike">
                          <a:effectLst/>
                        </a:rPr>
                        <a:t>Mrs. Wolfpack</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51813</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Med/ER</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37.76</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1084742555"/>
                  </a:ext>
                </a:extLst>
              </a:tr>
              <a:tr h="207034">
                <a:tc>
                  <a:txBody>
                    <a:bodyPr/>
                    <a:lstStyle/>
                    <a:p>
                      <a:pPr algn="l" fontAlgn="t"/>
                      <a:r>
                        <a:rPr lang="en-US" sz="700" u="none" strike="noStrike">
                          <a:effectLst/>
                        </a:rPr>
                        <a:t>Mrs. Wolfpack</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51821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TSERS</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609.73</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2902924429"/>
                  </a:ext>
                </a:extLst>
              </a:tr>
              <a:tr h="207034">
                <a:tc>
                  <a:txBody>
                    <a:bodyPr/>
                    <a:lstStyle/>
                    <a:p>
                      <a:pPr algn="l" fontAlgn="t"/>
                      <a:r>
                        <a:rPr lang="en-US" sz="700" u="none" strike="noStrike">
                          <a:effectLst/>
                        </a:rPr>
                        <a:t>Mrs. Wolfpack</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51830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Medical</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342.30</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59960957"/>
                  </a:ext>
                </a:extLst>
              </a:tr>
              <a:tr h="207034">
                <a:tc>
                  <a:txBody>
                    <a:bodyPr/>
                    <a:lstStyle/>
                    <a:p>
                      <a:pPr algn="l" fontAlgn="t"/>
                      <a:r>
                        <a:rPr lang="en-US" sz="700" u="none" strike="noStrike">
                          <a:effectLst/>
                        </a:rPr>
                        <a:t>Mrs. Wolfpack</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51891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Fringe</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2203325313"/>
                  </a:ext>
                </a:extLst>
              </a:tr>
              <a:tr h="207034">
                <a:tc>
                  <a:txBody>
                    <a:bodyPr/>
                    <a:lstStyle/>
                    <a:p>
                      <a:pPr algn="l" fontAlgn="t"/>
                      <a:r>
                        <a:rPr lang="en-US" sz="700" u="none" strike="noStrike">
                          <a:effectLst/>
                        </a:rPr>
                        <a:t>Mr. Wolfpack</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5678</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51219</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Reg Mo</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1329.35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288418297"/>
                  </a:ext>
                </a:extLst>
              </a:tr>
              <a:tr h="207034">
                <a:tc>
                  <a:txBody>
                    <a:bodyPr/>
                    <a:lstStyle/>
                    <a:p>
                      <a:pPr algn="l" fontAlgn="t"/>
                      <a:r>
                        <a:rPr lang="en-US" sz="700" u="none" strike="noStrike">
                          <a:effectLst/>
                        </a:rPr>
                        <a:t>Mr. Wolfpack</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5678</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51811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OASDI/ER</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0.06</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3778539970"/>
                  </a:ext>
                </a:extLst>
              </a:tr>
              <a:tr h="207034">
                <a:tc>
                  <a:txBody>
                    <a:bodyPr/>
                    <a:lstStyle/>
                    <a:p>
                      <a:pPr algn="l" fontAlgn="t"/>
                      <a:r>
                        <a:rPr lang="en-US" sz="700" u="none" strike="noStrike">
                          <a:effectLst/>
                        </a:rPr>
                        <a:t>Mr. Wolfpack</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5678</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51811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OASDI/ER</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79.12</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3136883138"/>
                  </a:ext>
                </a:extLst>
              </a:tr>
              <a:tr h="207034">
                <a:tc>
                  <a:txBody>
                    <a:bodyPr/>
                    <a:lstStyle/>
                    <a:p>
                      <a:pPr algn="l" fontAlgn="t"/>
                      <a:r>
                        <a:rPr lang="en-US" sz="700" u="none" strike="noStrike">
                          <a:effectLst/>
                        </a:rPr>
                        <a:t>Mr. Wolfpack</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5678</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51813</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Med/ER</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18.50</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2311171583"/>
                  </a:ext>
                </a:extLst>
              </a:tr>
              <a:tr h="207034">
                <a:tc>
                  <a:txBody>
                    <a:bodyPr/>
                    <a:lstStyle/>
                    <a:p>
                      <a:pPr algn="l" fontAlgn="t"/>
                      <a:r>
                        <a:rPr lang="en-US" sz="700" u="none" strike="noStrike">
                          <a:effectLst/>
                        </a:rPr>
                        <a:t>Mr. Wolfpack</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5678</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51813</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Med/ER</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0.01</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285815000"/>
                  </a:ext>
                </a:extLst>
              </a:tr>
              <a:tr h="207034">
                <a:tc>
                  <a:txBody>
                    <a:bodyPr/>
                    <a:lstStyle/>
                    <a:p>
                      <a:pPr algn="l" fontAlgn="t"/>
                      <a:r>
                        <a:rPr lang="en-US" sz="700" u="none" strike="noStrike">
                          <a:effectLst/>
                        </a:rPr>
                        <a:t>Mr. Wolfpack</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5678</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51821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TSERS</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261.88</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1273105527"/>
                  </a:ext>
                </a:extLst>
              </a:tr>
              <a:tr h="207034">
                <a:tc>
                  <a:txBody>
                    <a:bodyPr/>
                    <a:lstStyle/>
                    <a:p>
                      <a:pPr algn="l" fontAlgn="t"/>
                      <a:r>
                        <a:rPr lang="en-US" sz="700" u="none" strike="noStrike">
                          <a:effectLst/>
                        </a:rPr>
                        <a:t>Mr. Wolfpack</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5678</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51830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Medical</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256.14</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3291046935"/>
                  </a:ext>
                </a:extLst>
              </a:tr>
              <a:tr h="207034">
                <a:tc>
                  <a:txBody>
                    <a:bodyPr/>
                    <a:lstStyle/>
                    <a:p>
                      <a:pPr algn="l" fontAlgn="t"/>
                      <a:r>
                        <a:rPr lang="en-US" sz="700" u="none" strike="noStrike">
                          <a:effectLst/>
                        </a:rPr>
                        <a:t>Mr. Wolfpack</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5678</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51891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Fringe</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4222037223"/>
                  </a:ext>
                </a:extLst>
              </a:tr>
              <a:tr h="207034">
                <a:tc>
                  <a:txBody>
                    <a:bodyPr/>
                    <a:lstStyle/>
                    <a:p>
                      <a:pPr algn="l" fontAlgn="t"/>
                      <a:r>
                        <a:rPr lang="en-US" sz="700" u="none" strike="noStrike">
                          <a:effectLst/>
                        </a:rPr>
                        <a:t>Mr. ORP</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3</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9876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51119</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Reg Mo</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2728.74</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3824583772"/>
                  </a:ext>
                </a:extLst>
              </a:tr>
              <a:tr h="207034">
                <a:tc>
                  <a:txBody>
                    <a:bodyPr/>
                    <a:lstStyle/>
                    <a:p>
                      <a:pPr algn="l" fontAlgn="t"/>
                      <a:r>
                        <a:rPr lang="en-US" sz="700" u="none" strike="noStrike">
                          <a:effectLst/>
                        </a:rPr>
                        <a:t>Mr. ORP</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3</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9876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51811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OASDI/ER</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169.19</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463196298"/>
                  </a:ext>
                </a:extLst>
              </a:tr>
              <a:tr h="207034">
                <a:tc>
                  <a:txBody>
                    <a:bodyPr/>
                    <a:lstStyle/>
                    <a:p>
                      <a:pPr algn="l" fontAlgn="t"/>
                      <a:r>
                        <a:rPr lang="en-US" sz="700" u="none" strike="noStrike">
                          <a:effectLst/>
                        </a:rPr>
                        <a:t>Mr. ORP</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3</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9876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51813</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Med/ER</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39.57</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2136199572"/>
                  </a:ext>
                </a:extLst>
              </a:tr>
              <a:tr h="207034">
                <a:tc>
                  <a:txBody>
                    <a:bodyPr/>
                    <a:lstStyle/>
                    <a:p>
                      <a:pPr algn="l" fontAlgn="t"/>
                      <a:r>
                        <a:rPr lang="en-US" sz="700" u="none" strike="noStrike">
                          <a:effectLst/>
                        </a:rPr>
                        <a:t>Mr. ORP</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3</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9876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51871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TIAA-CREF</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186.64</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763266337"/>
                  </a:ext>
                </a:extLst>
              </a:tr>
              <a:tr h="207034">
                <a:tc>
                  <a:txBody>
                    <a:bodyPr/>
                    <a:lstStyle/>
                    <a:p>
                      <a:pPr algn="l" fontAlgn="t"/>
                      <a:r>
                        <a:rPr lang="en-US" sz="700" u="none" strike="noStrike">
                          <a:effectLst/>
                        </a:rPr>
                        <a:t>Mr. ORP</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3</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9876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51873</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ORP</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179.28</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3424365974"/>
                  </a:ext>
                </a:extLst>
              </a:tr>
              <a:tr h="207034">
                <a:tc>
                  <a:txBody>
                    <a:bodyPr/>
                    <a:lstStyle/>
                    <a:p>
                      <a:pPr algn="l" fontAlgn="t"/>
                      <a:r>
                        <a:rPr lang="en-US" sz="700" u="none" strike="noStrike">
                          <a:effectLst/>
                        </a:rPr>
                        <a:t>Mr. ORP</a:t>
                      </a:r>
                      <a:endParaRPr lang="en-US" sz="700" b="0" i="0" u="none" strike="noStrike">
                        <a:solidFill>
                          <a:srgbClr val="00008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3</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20201R05</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117001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9876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123456</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51891</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Fringe</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tc>
                  <a:txBody>
                    <a:bodyPr/>
                    <a:lstStyle/>
                    <a:p>
                      <a:pPr algn="l" fontAlgn="t"/>
                      <a:r>
                        <a:rPr lang="en-US" sz="700" u="none" strike="noStrike">
                          <a:effectLst/>
                        </a:rPr>
                        <a:t>0.00</a:t>
                      </a:r>
                      <a:endParaRPr lang="en-US" sz="700" b="0"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2936083905"/>
                  </a:ext>
                </a:extLst>
              </a:tr>
              <a:tr h="207034">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extLst>
                  <a:ext uri="{0D108BD9-81ED-4DB2-BD59-A6C34878D82A}">
                    <a16:rowId xmlns:a16="http://schemas.microsoft.com/office/drawing/2014/main" val="129650034"/>
                  </a:ext>
                </a:extLst>
              </a:tr>
              <a:tr h="207034">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extLst>
                  <a:ext uri="{0D108BD9-81ED-4DB2-BD59-A6C34878D82A}">
                    <a16:rowId xmlns:a16="http://schemas.microsoft.com/office/drawing/2014/main" val="1963964170"/>
                  </a:ext>
                </a:extLst>
              </a:tr>
              <a:tr h="207034">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just" fontAlgn="t"/>
                      <a:r>
                        <a:rPr lang="en-US" sz="700" u="none" strike="noStrike">
                          <a:effectLst/>
                        </a:rPr>
                        <a:t>Subtotal</a:t>
                      </a:r>
                      <a:endParaRPr lang="en-US" sz="700" b="1" i="0" u="none" strike="noStrike">
                        <a:solidFill>
                          <a:srgbClr val="000000"/>
                        </a:solidFill>
                        <a:effectLst/>
                        <a:latin typeface="Courier New" panose="02070309020205020404" pitchFamily="49" charset="0"/>
                      </a:endParaRPr>
                    </a:p>
                  </a:txBody>
                  <a:tcPr marL="8540" marR="8540" marT="8540" marB="0"/>
                </a:tc>
                <a:tc>
                  <a:txBody>
                    <a:bodyPr/>
                    <a:lstStyle/>
                    <a:p>
                      <a:pPr algn="r" fontAlgn="t"/>
                      <a:r>
                        <a:rPr lang="en-US" sz="700" u="none" strike="noStrike">
                          <a:effectLst/>
                        </a:rPr>
                        <a:t>7153.19</a:t>
                      </a:r>
                      <a:endParaRPr lang="en-US" sz="700" b="1" i="0" u="none" strike="noStrike">
                        <a:solidFill>
                          <a:srgbClr val="000000"/>
                        </a:solidFill>
                        <a:effectLst/>
                        <a:latin typeface="Courier New" panose="02070309020205020404" pitchFamily="49" charset="0"/>
                      </a:endParaRPr>
                    </a:p>
                  </a:txBody>
                  <a:tcPr marL="8540" marR="8540" marT="8540" marB="0"/>
                </a:tc>
                <a:tc>
                  <a:txBody>
                    <a:bodyPr/>
                    <a:lstStyle/>
                    <a:p>
                      <a:pPr algn="r" fontAlgn="t"/>
                      <a:r>
                        <a:rPr lang="en-US" sz="700" u="none" strike="noStrike">
                          <a:effectLst/>
                        </a:rPr>
                        <a:t>2341.60</a:t>
                      </a:r>
                      <a:endParaRPr lang="en-US" sz="700" b="1" i="0" u="none" strike="noStrike">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2444279560"/>
                  </a:ext>
                </a:extLst>
              </a:tr>
              <a:tr h="207034">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extLst>
                  <a:ext uri="{0D108BD9-81ED-4DB2-BD59-A6C34878D82A}">
                    <a16:rowId xmlns:a16="http://schemas.microsoft.com/office/drawing/2014/main" val="2220150414"/>
                  </a:ext>
                </a:extLst>
              </a:tr>
              <a:tr h="207034">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540" marR="8540" marT="8540" marB="0"/>
                </a:tc>
                <a:tc>
                  <a:txBody>
                    <a:bodyPr/>
                    <a:lstStyle/>
                    <a:p>
                      <a:pPr algn="l" fontAlgn="t"/>
                      <a:r>
                        <a:rPr lang="en-US" sz="700" u="none" strike="noStrike">
                          <a:effectLst/>
                        </a:rPr>
                        <a:t>Total</a:t>
                      </a:r>
                      <a:endParaRPr lang="en-US" sz="700" b="1" i="0" u="none" strike="noStrike">
                        <a:solidFill>
                          <a:srgbClr val="000000"/>
                        </a:solidFill>
                        <a:effectLst/>
                        <a:latin typeface="Courier New" panose="02070309020205020404" pitchFamily="49" charset="0"/>
                      </a:endParaRPr>
                    </a:p>
                  </a:txBody>
                  <a:tcPr marL="8540" marR="8540" marT="8540" marB="0"/>
                </a:tc>
                <a:tc>
                  <a:txBody>
                    <a:bodyPr/>
                    <a:lstStyle/>
                    <a:p>
                      <a:pPr algn="r" fontAlgn="t"/>
                      <a:r>
                        <a:rPr lang="en-US" sz="700" u="none" strike="noStrike" dirty="0">
                          <a:effectLst/>
                        </a:rPr>
                        <a:t>9494.79</a:t>
                      </a:r>
                      <a:endParaRPr lang="en-US" sz="700" b="1" i="0" u="none" strike="noStrike" dirty="0">
                        <a:solidFill>
                          <a:srgbClr val="000000"/>
                        </a:solidFill>
                        <a:effectLst/>
                        <a:latin typeface="Courier New" panose="02070309020205020404" pitchFamily="49" charset="0"/>
                      </a:endParaRPr>
                    </a:p>
                  </a:txBody>
                  <a:tcPr marL="8540" marR="8540" marT="8540" marB="0"/>
                </a:tc>
                <a:extLst>
                  <a:ext uri="{0D108BD9-81ED-4DB2-BD59-A6C34878D82A}">
                    <a16:rowId xmlns:a16="http://schemas.microsoft.com/office/drawing/2014/main" val="624948499"/>
                  </a:ext>
                </a:extLst>
              </a:tr>
            </a:tbl>
          </a:graphicData>
        </a:graphic>
      </p:graphicFrame>
    </p:spTree>
    <p:extLst>
      <p:ext uri="{BB962C8B-B14F-4D97-AF65-F5344CB8AC3E}">
        <p14:creationId xmlns:p14="http://schemas.microsoft.com/office/powerpoint/2010/main" val="616963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087"/>
            <a:ext cx="8229600" cy="631370"/>
          </a:xfrm>
        </p:spPr>
        <p:txBody>
          <a:bodyPr/>
          <a:lstStyle/>
          <a:p>
            <a:r>
              <a:rPr lang="en-US" dirty="0" smtClean="0"/>
              <a:t>Example Retro Spreadsheet</a:t>
            </a:r>
            <a:endParaRPr lang="en-US" dirty="0"/>
          </a:p>
        </p:txBody>
      </p:sp>
      <p:graphicFrame>
        <p:nvGraphicFramePr>
          <p:cNvPr id="4" name="Content Placeholder 3"/>
          <p:cNvGraphicFramePr>
            <a:graphicFrameLocks noGrp="1"/>
          </p:cNvGraphicFramePr>
          <p:nvPr>
            <p:ph idx="1"/>
            <p:extLst/>
          </p:nvPr>
        </p:nvGraphicFramePr>
        <p:xfrm>
          <a:off x="562709" y="1195744"/>
          <a:ext cx="8124091" cy="5305530"/>
        </p:xfrm>
        <a:graphic>
          <a:graphicData uri="http://schemas.openxmlformats.org/drawingml/2006/table">
            <a:tbl>
              <a:tblPr>
                <a:tableStyleId>{5C22544A-7EE6-4342-B048-85BDC9FD1C3A}</a:tableStyleId>
              </a:tblPr>
              <a:tblGrid>
                <a:gridCol w="857129">
                  <a:extLst>
                    <a:ext uri="{9D8B030D-6E8A-4147-A177-3AD203B41FA5}">
                      <a16:colId xmlns:a16="http://schemas.microsoft.com/office/drawing/2014/main" val="2845268786"/>
                    </a:ext>
                  </a:extLst>
                </a:gridCol>
                <a:gridCol w="782597">
                  <a:extLst>
                    <a:ext uri="{9D8B030D-6E8A-4147-A177-3AD203B41FA5}">
                      <a16:colId xmlns:a16="http://schemas.microsoft.com/office/drawing/2014/main" val="1317730903"/>
                    </a:ext>
                  </a:extLst>
                </a:gridCol>
                <a:gridCol w="922345">
                  <a:extLst>
                    <a:ext uri="{9D8B030D-6E8A-4147-A177-3AD203B41FA5}">
                      <a16:colId xmlns:a16="http://schemas.microsoft.com/office/drawing/2014/main" val="1361931490"/>
                    </a:ext>
                  </a:extLst>
                </a:gridCol>
                <a:gridCol w="922345">
                  <a:extLst>
                    <a:ext uri="{9D8B030D-6E8A-4147-A177-3AD203B41FA5}">
                      <a16:colId xmlns:a16="http://schemas.microsoft.com/office/drawing/2014/main" val="2759622888"/>
                    </a:ext>
                  </a:extLst>
                </a:gridCol>
                <a:gridCol w="782597">
                  <a:extLst>
                    <a:ext uri="{9D8B030D-6E8A-4147-A177-3AD203B41FA5}">
                      <a16:colId xmlns:a16="http://schemas.microsoft.com/office/drawing/2014/main" val="1049982517"/>
                    </a:ext>
                  </a:extLst>
                </a:gridCol>
                <a:gridCol w="586946">
                  <a:extLst>
                    <a:ext uri="{9D8B030D-6E8A-4147-A177-3AD203B41FA5}">
                      <a16:colId xmlns:a16="http://schemas.microsoft.com/office/drawing/2014/main" val="1818618710"/>
                    </a:ext>
                  </a:extLst>
                </a:gridCol>
                <a:gridCol w="521730">
                  <a:extLst>
                    <a:ext uri="{9D8B030D-6E8A-4147-A177-3AD203B41FA5}">
                      <a16:colId xmlns:a16="http://schemas.microsoft.com/office/drawing/2014/main" val="591848613"/>
                    </a:ext>
                  </a:extLst>
                </a:gridCol>
                <a:gridCol w="521730">
                  <a:extLst>
                    <a:ext uri="{9D8B030D-6E8A-4147-A177-3AD203B41FA5}">
                      <a16:colId xmlns:a16="http://schemas.microsoft.com/office/drawing/2014/main" val="4225772206"/>
                    </a:ext>
                  </a:extLst>
                </a:gridCol>
                <a:gridCol w="857129">
                  <a:extLst>
                    <a:ext uri="{9D8B030D-6E8A-4147-A177-3AD203B41FA5}">
                      <a16:colId xmlns:a16="http://schemas.microsoft.com/office/drawing/2014/main" val="1098854355"/>
                    </a:ext>
                  </a:extLst>
                </a:gridCol>
                <a:gridCol w="586946">
                  <a:extLst>
                    <a:ext uri="{9D8B030D-6E8A-4147-A177-3AD203B41FA5}">
                      <a16:colId xmlns:a16="http://schemas.microsoft.com/office/drawing/2014/main" val="1739323051"/>
                    </a:ext>
                  </a:extLst>
                </a:gridCol>
                <a:gridCol w="782597">
                  <a:extLst>
                    <a:ext uri="{9D8B030D-6E8A-4147-A177-3AD203B41FA5}">
                      <a16:colId xmlns:a16="http://schemas.microsoft.com/office/drawing/2014/main" val="2822296656"/>
                    </a:ext>
                  </a:extLst>
                </a:gridCol>
              </a:tblGrid>
              <a:tr h="218035">
                <a:tc>
                  <a:txBody>
                    <a:bodyPr/>
                    <a:lstStyle/>
                    <a:p>
                      <a:pPr algn="l" fontAlgn="t"/>
                      <a:r>
                        <a:rPr lang="en-US" sz="700" u="none" strike="noStrike">
                          <a:effectLst/>
                        </a:rPr>
                        <a:t> Name</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500" u="none" strike="noStrike">
                          <a:effectLst/>
                        </a:rPr>
                        <a:t>Employee ID</a:t>
                      </a:r>
                      <a:endParaRPr lang="en-US" sz="500" b="1" i="0" u="none" strike="noStrike">
                        <a:solidFill>
                          <a:srgbClr val="FFFFFF"/>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Current Payroll Month</a:t>
                      </a:r>
                      <a:endParaRPr lang="en-US" sz="500" b="1" i="0" u="none" strike="noStrike">
                        <a:solidFill>
                          <a:srgbClr val="FFFFFF"/>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Original Payroll Month</a:t>
                      </a:r>
                      <a:endParaRPr lang="en-US" sz="500" b="1" i="0" u="none" strike="noStrike">
                        <a:solidFill>
                          <a:srgbClr val="FFFFFF"/>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Dept.Number</a:t>
                      </a:r>
                      <a:endParaRPr lang="en-US" sz="500" b="1" i="0" u="none" strike="noStrike">
                        <a:solidFill>
                          <a:srgbClr val="FFFFFF"/>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Position</a:t>
                      </a:r>
                      <a:endParaRPr lang="en-US" sz="500" b="1" i="0" u="none" strike="noStrike">
                        <a:solidFill>
                          <a:srgbClr val="FFFFFF"/>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County Account</a:t>
                      </a:r>
                      <a:endParaRPr lang="en-US" sz="500" b="1" i="0" u="none" strike="noStrike">
                        <a:solidFill>
                          <a:srgbClr val="FFFFFF"/>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Payroll Code</a:t>
                      </a:r>
                      <a:endParaRPr lang="en-US" sz="500" b="1" i="0" u="none" strike="noStrike">
                        <a:solidFill>
                          <a:srgbClr val="FFFFFF"/>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Payroll Code Description</a:t>
                      </a:r>
                      <a:endParaRPr lang="en-US" sz="500" b="1" i="0" u="none" strike="noStrike">
                        <a:solidFill>
                          <a:srgbClr val="FFFFFF"/>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Monthly Earnings</a:t>
                      </a:r>
                      <a:endParaRPr lang="en-US" sz="500" b="1" i="0" u="none" strike="noStrike">
                        <a:solidFill>
                          <a:srgbClr val="FFFFFF"/>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Monthly Benefit Amt</a:t>
                      </a:r>
                      <a:endParaRPr lang="en-US" sz="500" b="1" i="0" u="none" strike="noStrike">
                        <a:solidFill>
                          <a:srgbClr val="FFFFFF"/>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89478028"/>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51119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Reg Mo</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2935.32</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985071861"/>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51119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Reg Mo</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2913.46</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3514584991"/>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20191R02</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51119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Reg Mo</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2913.44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2432110523"/>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51119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RetroReglr</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58.15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3945889499"/>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51811</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OASDI/ER</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3.36</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2993871263"/>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51813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Med/ER</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39.57</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2817825418"/>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51813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Med/ER</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0.79</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398590001"/>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20191R02</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51821</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TSERS</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-548.13</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3817957147"/>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20191R02</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51830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Medical</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-374.00</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2287113640"/>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20191R02</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51811</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OASDI/ER</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-167.26</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3118443922"/>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51891</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Fringe</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3.01</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2339555075"/>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20191R02</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51830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Medical</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374.94</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996555488"/>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51821</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TSERS</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10.98</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2949631295"/>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51821</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TSERS</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553.60</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1268223595"/>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51830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Medical</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374.94</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3866972852"/>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51811</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OASDI/ER</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169.22</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1089825353"/>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20191R02</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51813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Med/ER</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-39.12</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962145569"/>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51813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Med/ER</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39.21</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1663969919"/>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20191R02</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51821</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TSERS</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549.47</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3636435070"/>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20191R02</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51811</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OASDI/ER</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167.68</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1988555657"/>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20191R02</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51813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Med/ER</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39.22</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2231641001"/>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51830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Medical</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-374.02</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1495197828"/>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51830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Medical</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374.94</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4035772215"/>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51821</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TSERS</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-548.13</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594625405"/>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51811</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OASDI/ER</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-167.25</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3995550352"/>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51813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Med/ER</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-39.11</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3102308059"/>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51821</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TSERS</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549.49</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1435873929"/>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51811</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OASDI/ER</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167.67</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260040943"/>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20191R02</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51119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Reg Mo</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-2906.24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2160654939"/>
                  </a:ext>
                </a:extLst>
              </a:tr>
              <a:tr h="145357">
                <a:tc>
                  <a:txBody>
                    <a:bodyPr/>
                    <a:lstStyle/>
                    <a:p>
                      <a:pPr algn="l" fontAlgn="t"/>
                      <a:r>
                        <a:rPr lang="en-US" sz="500" u="none" strike="noStrike">
                          <a:effectLst/>
                        </a:rPr>
                        <a:t>Duck, Donald</a:t>
                      </a:r>
                      <a:endParaRPr lang="en-US" sz="500" b="0" i="0" u="none" strike="noStrike">
                        <a:solidFill>
                          <a:srgbClr val="00008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20191R04</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20191R03</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117000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5555</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991000</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51119</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Reg Mo</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-2906.28</a:t>
                      </a:r>
                      <a:endParaRPr lang="en-US" sz="500" b="0" i="0" u="none" strike="noStrike">
                        <a:solidFill>
                          <a:srgbClr val="000000"/>
                        </a:solidFill>
                        <a:effectLst/>
                        <a:latin typeface="Courier New" panose="02070309020205020404" pitchFamily="49" charset="0"/>
                      </a:endParaRPr>
                    </a:p>
                  </a:txBody>
                  <a:tcPr marL="6200" marR="6200" marT="6200" marB="0"/>
                </a:tc>
                <a:tc>
                  <a:txBody>
                    <a:bodyPr/>
                    <a:lstStyle/>
                    <a:p>
                      <a:pPr algn="l" fontAlgn="t"/>
                      <a:r>
                        <a:rPr lang="en-US" sz="500" u="none" strike="noStrike">
                          <a:effectLst/>
                        </a:rPr>
                        <a:t>0.00</a:t>
                      </a:r>
                      <a:endParaRPr lang="en-US" sz="500" b="0"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1392155294"/>
                  </a:ext>
                </a:extLst>
              </a:tr>
              <a:tr h="145357">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extLst>
                  <a:ext uri="{0D108BD9-81ED-4DB2-BD59-A6C34878D82A}">
                    <a16:rowId xmlns:a16="http://schemas.microsoft.com/office/drawing/2014/main" val="2967988796"/>
                  </a:ext>
                </a:extLst>
              </a:tr>
              <a:tr h="145357">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extLst>
                  <a:ext uri="{0D108BD9-81ED-4DB2-BD59-A6C34878D82A}">
                    <a16:rowId xmlns:a16="http://schemas.microsoft.com/office/drawing/2014/main" val="3301853860"/>
                  </a:ext>
                </a:extLst>
              </a:tr>
              <a:tr h="145357">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just" fontAlgn="t"/>
                      <a:r>
                        <a:rPr lang="en-US" sz="500" u="none" strike="noStrike">
                          <a:effectLst/>
                        </a:rPr>
                        <a:t>Subtotal</a:t>
                      </a:r>
                      <a:endParaRPr lang="en-US" sz="500" b="1" i="0" u="none" strike="noStrike">
                        <a:solidFill>
                          <a:srgbClr val="000000"/>
                        </a:solidFill>
                        <a:effectLst/>
                        <a:latin typeface="Courier New" panose="02070309020205020404" pitchFamily="49" charset="0"/>
                      </a:endParaRPr>
                    </a:p>
                  </a:txBody>
                  <a:tcPr marL="6200" marR="6200" marT="6200" marB="0"/>
                </a:tc>
                <a:tc>
                  <a:txBody>
                    <a:bodyPr/>
                    <a:lstStyle/>
                    <a:p>
                      <a:pPr algn="r" fontAlgn="t"/>
                      <a:r>
                        <a:rPr lang="en-US" sz="500" u="none" strike="noStrike">
                          <a:effectLst/>
                        </a:rPr>
                        <a:t>3007.85</a:t>
                      </a:r>
                      <a:endParaRPr lang="en-US" sz="500" b="1" i="0" u="none" strike="noStrike">
                        <a:solidFill>
                          <a:srgbClr val="000000"/>
                        </a:solidFill>
                        <a:effectLst/>
                        <a:latin typeface="Courier New" panose="02070309020205020404" pitchFamily="49" charset="0"/>
                      </a:endParaRPr>
                    </a:p>
                  </a:txBody>
                  <a:tcPr marL="6200" marR="6200" marT="6200" marB="0"/>
                </a:tc>
                <a:tc>
                  <a:txBody>
                    <a:bodyPr/>
                    <a:lstStyle/>
                    <a:p>
                      <a:pPr algn="r" fontAlgn="t"/>
                      <a:r>
                        <a:rPr lang="en-US" sz="500" u="none" strike="noStrike">
                          <a:effectLst/>
                        </a:rPr>
                        <a:t>1161.07</a:t>
                      </a:r>
                      <a:endParaRPr lang="en-US" sz="500" b="1" i="0" u="none" strike="noStrike">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4109250506"/>
                  </a:ext>
                </a:extLst>
              </a:tr>
              <a:tr h="145357">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extLst>
                  <a:ext uri="{0D108BD9-81ED-4DB2-BD59-A6C34878D82A}">
                    <a16:rowId xmlns:a16="http://schemas.microsoft.com/office/drawing/2014/main" val="3900838016"/>
                  </a:ext>
                </a:extLst>
              </a:tr>
              <a:tr h="145357">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00" marR="6200" marT="6200" marB="0"/>
                </a:tc>
                <a:tc>
                  <a:txBody>
                    <a:bodyPr/>
                    <a:lstStyle/>
                    <a:p>
                      <a:pPr algn="l" fontAlgn="t"/>
                      <a:r>
                        <a:rPr lang="en-US" sz="500" u="none" strike="noStrike">
                          <a:effectLst/>
                        </a:rPr>
                        <a:t>Total</a:t>
                      </a:r>
                      <a:endParaRPr lang="en-US" sz="500" b="1" i="0" u="none" strike="noStrike">
                        <a:solidFill>
                          <a:srgbClr val="000000"/>
                        </a:solidFill>
                        <a:effectLst/>
                        <a:latin typeface="Courier New" panose="02070309020205020404" pitchFamily="49" charset="0"/>
                      </a:endParaRPr>
                    </a:p>
                  </a:txBody>
                  <a:tcPr marL="6200" marR="6200" marT="6200" marB="0"/>
                </a:tc>
                <a:tc>
                  <a:txBody>
                    <a:bodyPr/>
                    <a:lstStyle/>
                    <a:p>
                      <a:pPr algn="r" fontAlgn="t"/>
                      <a:r>
                        <a:rPr lang="en-US" sz="500" u="none" strike="noStrike" dirty="0">
                          <a:effectLst/>
                        </a:rPr>
                        <a:t>4168.92</a:t>
                      </a:r>
                      <a:endParaRPr lang="en-US" sz="500" b="1" i="0" u="none" strike="noStrike" dirty="0">
                        <a:solidFill>
                          <a:srgbClr val="000000"/>
                        </a:solidFill>
                        <a:effectLst/>
                        <a:latin typeface="Courier New" panose="02070309020205020404" pitchFamily="49" charset="0"/>
                      </a:endParaRPr>
                    </a:p>
                  </a:txBody>
                  <a:tcPr marL="6200" marR="6200" marT="6200" marB="0"/>
                </a:tc>
                <a:extLst>
                  <a:ext uri="{0D108BD9-81ED-4DB2-BD59-A6C34878D82A}">
                    <a16:rowId xmlns:a16="http://schemas.microsoft.com/office/drawing/2014/main" val="695663477"/>
                  </a:ext>
                </a:extLst>
              </a:tr>
            </a:tbl>
          </a:graphicData>
        </a:graphic>
      </p:graphicFrame>
    </p:spTree>
    <p:extLst>
      <p:ext uri="{BB962C8B-B14F-4D97-AF65-F5344CB8AC3E}">
        <p14:creationId xmlns:p14="http://schemas.microsoft.com/office/powerpoint/2010/main" val="3156344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Voucher for County Expenditures		</a:t>
            </a:r>
            <a:endParaRPr lang="en-US" dirty="0"/>
          </a:p>
        </p:txBody>
      </p:sp>
      <p:sp>
        <p:nvSpPr>
          <p:cNvPr id="3" name="Content Placeholder 2"/>
          <p:cNvSpPr>
            <a:spLocks noGrp="1"/>
          </p:cNvSpPr>
          <p:nvPr>
            <p:ph idx="1"/>
          </p:nvPr>
        </p:nvSpPr>
        <p:spPr>
          <a:xfrm>
            <a:off x="457200" y="1968500"/>
            <a:ext cx="8229600" cy="4157663"/>
          </a:xfrm>
        </p:spPr>
        <p:txBody>
          <a:bodyPr>
            <a:normAutofit/>
          </a:bodyPr>
          <a:lstStyle/>
          <a:p>
            <a:r>
              <a:rPr lang="en-US" dirty="0" smtClean="0"/>
              <a:t>Sent annually from Extension Administration. </a:t>
            </a:r>
          </a:p>
          <a:p>
            <a:r>
              <a:rPr lang="en-US" dirty="0" smtClean="0"/>
              <a:t>The point of this voucher is to account for all County expenditures in a given year. This data is used along with University data to create things like the Extension Annual Report. </a:t>
            </a:r>
          </a:p>
          <a:p>
            <a:r>
              <a:rPr lang="en-US" dirty="0" smtClean="0"/>
              <a:t>The data that you receive with the voucher includes some salary data but best practice would be to use data that you have saved throughout the year to compile that information. </a:t>
            </a:r>
            <a:endParaRPr lang="en-US" dirty="0"/>
          </a:p>
        </p:txBody>
      </p:sp>
    </p:spTree>
    <p:extLst>
      <p:ext uri="{BB962C8B-B14F-4D97-AF65-F5344CB8AC3E}">
        <p14:creationId xmlns:p14="http://schemas.microsoft.com/office/powerpoint/2010/main" val="2118600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Community Standards</a:t>
            </a:r>
            <a:endParaRPr lang="en-US" dirty="0"/>
          </a:p>
        </p:txBody>
      </p:sp>
      <p:sp>
        <p:nvSpPr>
          <p:cNvPr id="5" name="Content Placeholder 4"/>
          <p:cNvSpPr>
            <a:spLocks noGrp="1"/>
          </p:cNvSpPr>
          <p:nvPr>
            <p:ph idx="1"/>
          </p:nvPr>
        </p:nvSpPr>
        <p:spPr>
          <a:xfrm>
            <a:off x="457200" y="2242038"/>
            <a:ext cx="8229600" cy="3884125"/>
          </a:xfrm>
        </p:spPr>
        <p:txBody>
          <a:bodyPr/>
          <a:lstStyle/>
          <a:p>
            <a:r>
              <a:rPr lang="en-US" dirty="0" smtClean="0"/>
              <a:t>Designed to create a shared set of guidelines for everyone in the office. </a:t>
            </a:r>
          </a:p>
          <a:p>
            <a:r>
              <a:rPr lang="en-US" dirty="0" smtClean="0"/>
              <a:t>Should be discussed at least once a year with the entire staff to help maintain peace in the office. </a:t>
            </a:r>
          </a:p>
          <a:p>
            <a:r>
              <a:rPr lang="en-US" dirty="0" smtClean="0"/>
              <a:t>Should be introduced to all new employees within the first month of employment so they understand the office community rules. </a:t>
            </a:r>
          </a:p>
          <a:p>
            <a:r>
              <a:rPr lang="en-US" dirty="0">
                <a:hlinkClick r:id="rId2" action="ppaction://hlinkpres?slideindex=1&amp;slidetitle="/>
              </a:rPr>
              <a:t>https://extensionhr.ces.ncsu.edu/extension-hr-forms/</a:t>
            </a:r>
            <a:endParaRPr lang="en-US" dirty="0" smtClean="0"/>
          </a:p>
        </p:txBody>
      </p:sp>
    </p:spTree>
    <p:extLst>
      <p:ext uri="{BB962C8B-B14F-4D97-AF65-F5344CB8AC3E}">
        <p14:creationId xmlns:p14="http://schemas.microsoft.com/office/powerpoint/2010/main" val="3627289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9086"/>
            <a:ext cx="8229600" cy="589084"/>
          </a:xfrm>
        </p:spPr>
        <p:txBody>
          <a:bodyPr/>
          <a:lstStyle/>
          <a:p>
            <a:r>
              <a:rPr lang="en-US" dirty="0" smtClean="0"/>
              <a:t>Hiring and Vacancies</a:t>
            </a:r>
            <a:endParaRPr lang="en-US" dirty="0"/>
          </a:p>
        </p:txBody>
      </p:sp>
      <p:sp>
        <p:nvSpPr>
          <p:cNvPr id="3" name="Content Placeholder 2"/>
          <p:cNvSpPr>
            <a:spLocks noGrp="1"/>
          </p:cNvSpPr>
          <p:nvPr>
            <p:ph idx="1"/>
          </p:nvPr>
        </p:nvSpPr>
        <p:spPr>
          <a:xfrm>
            <a:off x="457200" y="1248508"/>
            <a:ext cx="8229600" cy="4877655"/>
          </a:xfrm>
        </p:spPr>
        <p:txBody>
          <a:bodyPr/>
          <a:lstStyle/>
          <a:p>
            <a:r>
              <a:rPr lang="en-US" dirty="0" smtClean="0"/>
              <a:t>When you need to fill a vacant position your first call should be to your District Director. </a:t>
            </a:r>
          </a:p>
          <a:p>
            <a:r>
              <a:rPr lang="en-US" dirty="0" smtClean="0"/>
              <a:t>The District Office will work with the Extension HR office to get the position posted in People Admin (PA). EHRA positions must be posted for 10 business days, COSS for 5 business days. Positions can be kept open longer than the required time limits.</a:t>
            </a:r>
          </a:p>
          <a:p>
            <a:r>
              <a:rPr lang="en-US" dirty="0" smtClean="0"/>
              <a:t>Once the position closes you will work with your District Admin to determine who you want to bring in for interviews. The DAA will submit an Interim report through PA that the Ext. HR office reviews. Once approved interviews can be scheduled.  </a:t>
            </a: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24228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286" y="1953986"/>
            <a:ext cx="8229600" cy="4163785"/>
          </a:xfrm>
        </p:spPr>
        <p:txBody>
          <a:bodyPr/>
          <a:lstStyle/>
          <a:p>
            <a:r>
              <a:rPr lang="en-US" dirty="0" smtClean="0"/>
              <a:t>Leave Options</a:t>
            </a:r>
          </a:p>
          <a:p>
            <a:r>
              <a:rPr lang="en-US" dirty="0" smtClean="0"/>
              <a:t>ADA- American’s With Disabilities Act</a:t>
            </a:r>
          </a:p>
          <a:p>
            <a:r>
              <a:rPr lang="en-US" dirty="0" smtClean="0"/>
              <a:t>Workers’ Compensation</a:t>
            </a:r>
          </a:p>
          <a:p>
            <a:r>
              <a:rPr lang="en-US" dirty="0" smtClean="0"/>
              <a:t>Faculty and Staff Assistance Program (FASAP)</a:t>
            </a:r>
          </a:p>
          <a:p>
            <a:r>
              <a:rPr lang="en-US" dirty="0" smtClean="0"/>
              <a:t>HR Fiscal Resources</a:t>
            </a:r>
          </a:p>
          <a:p>
            <a:r>
              <a:rPr lang="en-US" dirty="0"/>
              <a:t>Community Standards</a:t>
            </a:r>
          </a:p>
          <a:p>
            <a:r>
              <a:rPr lang="en-US" dirty="0"/>
              <a:t>Hiring and Vacancies</a:t>
            </a:r>
          </a:p>
          <a:p>
            <a:r>
              <a:rPr lang="en-US" dirty="0"/>
              <a:t>Performance Management</a:t>
            </a:r>
          </a:p>
          <a:p>
            <a:endParaRPr lang="en-US" dirty="0" smtClean="0"/>
          </a:p>
          <a:p>
            <a:endParaRPr lang="en-US" dirty="0" smtClean="0"/>
          </a:p>
        </p:txBody>
      </p:sp>
      <p:pic>
        <p:nvPicPr>
          <p:cNvPr id="1026" name="Picture 2" descr="What's your agenda?. We often end up doing things without… | by Komal  Khetlani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604" y="669472"/>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3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62709"/>
            <a:ext cx="8229600" cy="703383"/>
          </a:xfrm>
        </p:spPr>
        <p:txBody>
          <a:bodyPr/>
          <a:lstStyle/>
          <a:p>
            <a:r>
              <a:rPr lang="en-US" dirty="0" smtClean="0"/>
              <a:t>Hiring &amp; Vacancies Cont. </a:t>
            </a:r>
            <a:endParaRPr lang="en-US" dirty="0"/>
          </a:p>
        </p:txBody>
      </p:sp>
      <p:sp>
        <p:nvSpPr>
          <p:cNvPr id="6" name="Content Placeholder 5"/>
          <p:cNvSpPr>
            <a:spLocks noGrp="1"/>
          </p:cNvSpPr>
          <p:nvPr>
            <p:ph idx="1"/>
          </p:nvPr>
        </p:nvSpPr>
        <p:spPr>
          <a:xfrm>
            <a:off x="457200" y="1266092"/>
            <a:ext cx="8229600" cy="5231423"/>
          </a:xfrm>
        </p:spPr>
        <p:txBody>
          <a:bodyPr/>
          <a:lstStyle/>
          <a:p>
            <a:r>
              <a:rPr lang="en-US" dirty="0" smtClean="0"/>
              <a:t>After interviews are completed you will work with your District Director to determine the offer. </a:t>
            </a:r>
            <a:endParaRPr lang="en-US" dirty="0"/>
          </a:p>
          <a:p>
            <a:r>
              <a:rPr lang="en-US" dirty="0" smtClean="0"/>
              <a:t>When the candidate is identified the DAA will submit a Hiring Proposal through PA. The Ext. HR office reviews the proposal for approval. </a:t>
            </a:r>
          </a:p>
          <a:p>
            <a:r>
              <a:rPr lang="en-US" dirty="0" smtClean="0"/>
              <a:t>Once the offer is approved and accepted, the DAA starts the process to get the new employee in PeopleSoft (PS). </a:t>
            </a:r>
          </a:p>
          <a:p>
            <a:r>
              <a:rPr lang="en-US" dirty="0" smtClean="0"/>
              <a:t>All new hires, transfers and promotions require background checks. The type of checks are determined by the job duties. </a:t>
            </a:r>
          </a:p>
          <a:p>
            <a:r>
              <a:rPr lang="en-US" dirty="0" smtClean="0"/>
              <a:t>Background checks take no less than 2 weeks to complete. Offers are contingent on a successful background check. </a:t>
            </a:r>
            <a:endParaRPr lang="en-US" dirty="0"/>
          </a:p>
        </p:txBody>
      </p:sp>
    </p:spTree>
    <p:extLst>
      <p:ext uri="{BB962C8B-B14F-4D97-AF65-F5344CB8AC3E}">
        <p14:creationId xmlns:p14="http://schemas.microsoft.com/office/powerpoint/2010/main" val="529927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709"/>
            <a:ext cx="8229600" cy="817683"/>
          </a:xfrm>
        </p:spPr>
        <p:txBody>
          <a:bodyPr/>
          <a:lstStyle/>
          <a:p>
            <a:r>
              <a:rPr lang="en-US" dirty="0" smtClean="0"/>
              <a:t>Interims &amp; Retirees</a:t>
            </a:r>
            <a:endParaRPr lang="en-US" dirty="0"/>
          </a:p>
        </p:txBody>
      </p:sp>
      <p:sp>
        <p:nvSpPr>
          <p:cNvPr id="3" name="Content Placeholder 2"/>
          <p:cNvSpPr>
            <a:spLocks noGrp="1"/>
          </p:cNvSpPr>
          <p:nvPr>
            <p:ph idx="1"/>
          </p:nvPr>
        </p:nvSpPr>
        <p:spPr>
          <a:xfrm>
            <a:off x="457200" y="1600200"/>
            <a:ext cx="8229600" cy="4809392"/>
          </a:xfrm>
        </p:spPr>
        <p:txBody>
          <a:bodyPr/>
          <a:lstStyle/>
          <a:p>
            <a:r>
              <a:rPr lang="en-US" dirty="0" smtClean="0"/>
              <a:t>When you have a vacancy there are options to make sure work continues until a permanent hire can be made. </a:t>
            </a:r>
          </a:p>
          <a:p>
            <a:r>
              <a:rPr lang="en-US" dirty="0" smtClean="0"/>
              <a:t>Often we can bring back retirees to fill in on  a part-time basis. It is the retiree’s responsibility to make sure they don’t go over their earnings allowances in retirement. Retirees can be brought back with out advertising. </a:t>
            </a:r>
          </a:p>
          <a:p>
            <a:r>
              <a:rPr lang="en-US" dirty="0" smtClean="0"/>
              <a:t>Another option is to advertise for a temporary worker. That ad only has a 3 day posting requirement. Background checks are still required. </a:t>
            </a:r>
          </a:p>
          <a:p>
            <a:r>
              <a:rPr lang="en-US" dirty="0" smtClean="0"/>
              <a:t>A third option is to have another employee pick up those duties on an “interim” basis. In some cases, we can provide supplements for the additional duties. </a:t>
            </a:r>
            <a:endParaRPr lang="en-US" dirty="0"/>
          </a:p>
        </p:txBody>
      </p:sp>
    </p:spTree>
    <p:extLst>
      <p:ext uri="{BB962C8B-B14F-4D97-AF65-F5344CB8AC3E}">
        <p14:creationId xmlns:p14="http://schemas.microsoft.com/office/powerpoint/2010/main" val="3813502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a:t>
            </a:r>
            <a:endParaRPr lang="en-US" dirty="0"/>
          </a:p>
        </p:txBody>
      </p:sp>
      <p:sp>
        <p:nvSpPr>
          <p:cNvPr id="3" name="Content Placeholder 2"/>
          <p:cNvSpPr>
            <a:spLocks noGrp="1"/>
          </p:cNvSpPr>
          <p:nvPr>
            <p:ph idx="1"/>
          </p:nvPr>
        </p:nvSpPr>
        <p:spPr>
          <a:xfrm>
            <a:off x="457200" y="1968500"/>
            <a:ext cx="8229600" cy="4157663"/>
          </a:xfrm>
        </p:spPr>
        <p:txBody>
          <a:bodyPr/>
          <a:lstStyle/>
          <a:p>
            <a:r>
              <a:rPr lang="en-US" dirty="0" smtClean="0"/>
              <a:t>COSS use the form that the University uses. The plan year runs from April to March each year (edited schedule in 2020). </a:t>
            </a:r>
          </a:p>
          <a:p>
            <a:pPr lvl="1"/>
            <a:r>
              <a:rPr lang="en-US" dirty="0" smtClean="0"/>
              <a:t>When you  hire a new COSS employee you need to sit down with them in the first 30 days to fill out their plan. In the first year there are also quarterly meetings required to keep communication high. </a:t>
            </a:r>
          </a:p>
          <a:p>
            <a:pPr lvl="1"/>
            <a:r>
              <a:rPr lang="en-US" dirty="0" smtClean="0"/>
              <a:t>For existing employees make sure you do the new form at the beginning of each plan year setting goals for the following year. You will be notified from your District Office when annual ratings are due. </a:t>
            </a:r>
            <a:endParaRPr lang="en-US" dirty="0"/>
          </a:p>
        </p:txBody>
      </p:sp>
    </p:spTree>
    <p:extLst>
      <p:ext uri="{BB962C8B-B14F-4D97-AF65-F5344CB8AC3E}">
        <p14:creationId xmlns:p14="http://schemas.microsoft.com/office/powerpoint/2010/main" val="3577669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1"/>
            <a:ext cx="8229600" cy="1001485"/>
          </a:xfrm>
        </p:spPr>
        <p:txBody>
          <a:bodyPr/>
          <a:lstStyle/>
          <a:p>
            <a:r>
              <a:rPr lang="en-US" dirty="0" smtClean="0"/>
              <a:t>Performance Management Cont. </a:t>
            </a:r>
            <a:endParaRPr lang="en-US" dirty="0"/>
          </a:p>
        </p:txBody>
      </p:sp>
      <p:sp>
        <p:nvSpPr>
          <p:cNvPr id="3" name="Content Placeholder 2"/>
          <p:cNvSpPr>
            <a:spLocks noGrp="1"/>
          </p:cNvSpPr>
          <p:nvPr>
            <p:ph idx="1"/>
          </p:nvPr>
        </p:nvSpPr>
        <p:spPr>
          <a:xfrm>
            <a:off x="457200" y="1883230"/>
            <a:ext cx="8229600" cy="4242934"/>
          </a:xfrm>
        </p:spPr>
        <p:txBody>
          <a:bodyPr/>
          <a:lstStyle/>
          <a:p>
            <a:r>
              <a:rPr lang="en-US" dirty="0" smtClean="0"/>
              <a:t>EHRA use the XPM system </a:t>
            </a:r>
          </a:p>
          <a:p>
            <a:r>
              <a:rPr lang="en-US" dirty="0" smtClean="0"/>
              <a:t>Currently on fiscal year. Ratings due in July each year. </a:t>
            </a:r>
          </a:p>
          <a:p>
            <a:r>
              <a:rPr lang="en-US" dirty="0">
                <a:hlinkClick r:id="rId2"/>
              </a:rPr>
              <a:t>https://evaluation.ces.ncsu.edu/xpm/</a:t>
            </a:r>
            <a:endParaRPr lang="en-US" dirty="0" smtClean="0"/>
          </a:p>
          <a:p>
            <a:pPr marL="0" indent="0">
              <a:buNone/>
            </a:pPr>
            <a:endParaRPr lang="en-US" dirty="0"/>
          </a:p>
        </p:txBody>
      </p:sp>
      <p:pic>
        <p:nvPicPr>
          <p:cNvPr id="2050" name="Picture 2" descr="Funnel depicting cascading goal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061" y="3695958"/>
            <a:ext cx="4098925" cy="226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600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importance of women in academe asking bold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718" y="829516"/>
            <a:ext cx="8280854" cy="484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37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Options</a:t>
            </a:r>
            <a:endParaRPr lang="en-US" dirty="0"/>
          </a:p>
        </p:txBody>
      </p:sp>
      <p:sp>
        <p:nvSpPr>
          <p:cNvPr id="3" name="Content Placeholder 2"/>
          <p:cNvSpPr>
            <a:spLocks noGrp="1"/>
          </p:cNvSpPr>
          <p:nvPr>
            <p:ph idx="1"/>
          </p:nvPr>
        </p:nvSpPr>
        <p:spPr>
          <a:xfrm>
            <a:off x="457200" y="1796143"/>
            <a:ext cx="8229600" cy="4330021"/>
          </a:xfrm>
        </p:spPr>
        <p:txBody>
          <a:bodyPr/>
          <a:lstStyle/>
          <a:p>
            <a:r>
              <a:rPr lang="en-US" dirty="0" smtClean="0"/>
              <a:t>Annual Leave</a:t>
            </a:r>
          </a:p>
          <a:p>
            <a:r>
              <a:rPr lang="en-US" dirty="0" smtClean="0"/>
              <a:t>Sick Leave</a:t>
            </a:r>
          </a:p>
          <a:p>
            <a:r>
              <a:rPr lang="en-US" dirty="0" smtClean="0"/>
              <a:t>Bonus Leave</a:t>
            </a:r>
          </a:p>
          <a:p>
            <a:r>
              <a:rPr lang="en-US" dirty="0" smtClean="0"/>
              <a:t>Community Service Leave</a:t>
            </a:r>
          </a:p>
          <a:p>
            <a:r>
              <a:rPr lang="en-US" dirty="0" smtClean="0"/>
              <a:t>Leave Without Pay</a:t>
            </a:r>
          </a:p>
          <a:p>
            <a:r>
              <a:rPr lang="en-US" dirty="0" smtClean="0"/>
              <a:t>Family Medical Leave (FMLA)</a:t>
            </a:r>
          </a:p>
          <a:p>
            <a:r>
              <a:rPr lang="en-US" dirty="0"/>
              <a:t>Comp Time (COSS only</a:t>
            </a:r>
            <a:r>
              <a:rPr lang="en-US" dirty="0" smtClean="0"/>
              <a:t>)</a:t>
            </a:r>
          </a:p>
          <a:p>
            <a:endParaRPr lang="en-US" dirty="0"/>
          </a:p>
        </p:txBody>
      </p:sp>
      <p:pic>
        <p:nvPicPr>
          <p:cNvPr id="2050" name="Picture 2" descr="Take Vacation and Time Off | Human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923" y="3777343"/>
            <a:ext cx="2993741" cy="199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122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 leave options require management approval in advance if possible. </a:t>
            </a:r>
            <a:endParaRPr lang="en-US" dirty="0"/>
          </a:p>
        </p:txBody>
      </p:sp>
      <p:pic>
        <p:nvPicPr>
          <p:cNvPr id="4" name="Content Placeholder 3"/>
          <p:cNvPicPr>
            <a:picLocks noGrp="1" noChangeAspect="1"/>
          </p:cNvPicPr>
          <p:nvPr>
            <p:ph idx="1"/>
          </p:nvPr>
        </p:nvPicPr>
        <p:blipFill>
          <a:blip r:embed="rId3"/>
          <a:stretch>
            <a:fillRect/>
          </a:stretch>
        </p:blipFill>
        <p:spPr>
          <a:xfrm>
            <a:off x="2481942" y="2354420"/>
            <a:ext cx="5138057" cy="3709035"/>
          </a:xfrm>
          <a:prstGeom prst="rect">
            <a:avLst/>
          </a:prstGeom>
        </p:spPr>
      </p:pic>
    </p:spTree>
    <p:extLst>
      <p:ext uri="{BB962C8B-B14F-4D97-AF65-F5344CB8AC3E}">
        <p14:creationId xmlns:p14="http://schemas.microsoft.com/office/powerpoint/2010/main" val="1920610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Leave</a:t>
            </a:r>
            <a:endParaRPr lang="en-US" dirty="0"/>
          </a:p>
        </p:txBody>
      </p:sp>
      <p:sp>
        <p:nvSpPr>
          <p:cNvPr id="3" name="Content Placeholder 2"/>
          <p:cNvSpPr>
            <a:spLocks noGrp="1"/>
          </p:cNvSpPr>
          <p:nvPr>
            <p:ph idx="1"/>
          </p:nvPr>
        </p:nvSpPr>
        <p:spPr/>
        <p:txBody>
          <a:bodyPr/>
          <a:lstStyle/>
          <a:p>
            <a:r>
              <a:rPr lang="en-US" dirty="0" smtClean="0"/>
              <a:t>Earned by all employees who are benefits eligible. </a:t>
            </a:r>
          </a:p>
          <a:p>
            <a:r>
              <a:rPr lang="en-US" dirty="0" smtClean="0"/>
              <a:t>EHRA employees earn 2 days per month. </a:t>
            </a:r>
          </a:p>
          <a:p>
            <a:r>
              <a:rPr lang="en-US" dirty="0" smtClean="0"/>
              <a:t>COSS employees earn based on years of state service. </a:t>
            </a:r>
          </a:p>
          <a:p>
            <a:r>
              <a:rPr lang="en-US" dirty="0" smtClean="0"/>
              <a:t>Employees can carry over 240 hours per year, anything over that moves to sick time balances at the end of the year. </a:t>
            </a:r>
          </a:p>
          <a:p>
            <a:endParaRPr lang="en-US" dirty="0"/>
          </a:p>
        </p:txBody>
      </p:sp>
    </p:spTree>
    <p:extLst>
      <p:ext uri="{BB962C8B-B14F-4D97-AF65-F5344CB8AC3E}">
        <p14:creationId xmlns:p14="http://schemas.microsoft.com/office/powerpoint/2010/main" val="1214804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Leave Cont. </a:t>
            </a:r>
            <a:endParaRPr lang="en-US" dirty="0"/>
          </a:p>
        </p:txBody>
      </p:sp>
      <p:sp>
        <p:nvSpPr>
          <p:cNvPr id="3" name="Content Placeholder 2"/>
          <p:cNvSpPr>
            <a:spLocks noGrp="1"/>
          </p:cNvSpPr>
          <p:nvPr>
            <p:ph idx="1"/>
          </p:nvPr>
        </p:nvSpPr>
        <p:spPr/>
        <p:txBody>
          <a:bodyPr/>
          <a:lstStyle/>
          <a:p>
            <a:r>
              <a:rPr lang="en-US" dirty="0" smtClean="0"/>
              <a:t>Annual leave can be paid out upon separation up to 240 hours, anything over that is forfeited. </a:t>
            </a:r>
          </a:p>
          <a:p>
            <a:r>
              <a:rPr lang="en-US" dirty="0" smtClean="0"/>
              <a:t>EHRA employees with less than 2 years of service have a reduced payout. </a:t>
            </a:r>
          </a:p>
          <a:p>
            <a:pPr marL="0" indent="0">
              <a:buNone/>
            </a:pPr>
            <a:endParaRPr lang="en-US" dirty="0"/>
          </a:p>
        </p:txBody>
      </p:sp>
    </p:spTree>
    <p:extLst>
      <p:ext uri="{BB962C8B-B14F-4D97-AF65-F5344CB8AC3E}">
        <p14:creationId xmlns:p14="http://schemas.microsoft.com/office/powerpoint/2010/main" val="1968831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 Leave</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All benefits eligible employees earn  day of sick leave per month. </a:t>
            </a:r>
          </a:p>
          <a:p>
            <a:r>
              <a:rPr lang="en-US" dirty="0" smtClean="0"/>
              <a:t>No maximum on amount carried over from year to year. </a:t>
            </a:r>
          </a:p>
          <a:p>
            <a:r>
              <a:rPr lang="en-US" dirty="0" smtClean="0"/>
              <a:t>No payout upon separation. </a:t>
            </a:r>
          </a:p>
          <a:p>
            <a:pPr marL="0" indent="0">
              <a:buNone/>
            </a:pPr>
            <a:endParaRPr lang="en-US" dirty="0"/>
          </a:p>
        </p:txBody>
      </p:sp>
      <p:pic>
        <p:nvPicPr>
          <p:cNvPr id="5" name="Picture 4"/>
          <p:cNvPicPr>
            <a:picLocks noChangeAspect="1"/>
          </p:cNvPicPr>
          <p:nvPr/>
        </p:nvPicPr>
        <p:blipFill>
          <a:blip r:embed="rId2"/>
          <a:stretch>
            <a:fillRect/>
          </a:stretch>
        </p:blipFill>
        <p:spPr>
          <a:xfrm>
            <a:off x="5089957" y="4320792"/>
            <a:ext cx="3169577" cy="2110938"/>
          </a:xfrm>
          <a:prstGeom prst="rect">
            <a:avLst/>
          </a:prstGeom>
        </p:spPr>
      </p:pic>
    </p:spTree>
    <p:extLst>
      <p:ext uri="{BB962C8B-B14F-4D97-AF65-F5344CB8AC3E}">
        <p14:creationId xmlns:p14="http://schemas.microsoft.com/office/powerpoint/2010/main" val="2246401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nc-state-cal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calsppt</Template>
  <TotalTime>29938</TotalTime>
  <Words>3507</Words>
  <Application>Microsoft Office PowerPoint</Application>
  <PresentationFormat>On-screen Show (4:3)</PresentationFormat>
  <Paragraphs>868</Paragraphs>
  <Slides>44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ＭＳ Ｐゴシック</vt:lpstr>
      <vt:lpstr>Arial</vt:lpstr>
      <vt:lpstr>Calibri</vt:lpstr>
      <vt:lpstr>Courier New</vt:lpstr>
      <vt:lpstr>nc-state-cals-ppt-template</vt:lpstr>
      <vt:lpstr>PowerPoint Presentation</vt:lpstr>
      <vt:lpstr>Who’s Who in Extension HR?  https://extensionhr.ces.ncsu.edu/people/</vt:lpstr>
      <vt:lpstr>Extension HR Webpage</vt:lpstr>
      <vt:lpstr>PowerPoint Presentation</vt:lpstr>
      <vt:lpstr>Leave Options</vt:lpstr>
      <vt:lpstr>All leave options require management approval in advance if possible. </vt:lpstr>
      <vt:lpstr>Annual Leave</vt:lpstr>
      <vt:lpstr>Annual Leave Cont. </vt:lpstr>
      <vt:lpstr>Sick Leave</vt:lpstr>
      <vt:lpstr>Bonus Leave </vt:lpstr>
      <vt:lpstr>Community Service Leave</vt:lpstr>
      <vt:lpstr>CSL Cont. </vt:lpstr>
      <vt:lpstr>Leave Without Pay </vt:lpstr>
      <vt:lpstr>Family Medical Leave</vt:lpstr>
      <vt:lpstr>FML Cont. </vt:lpstr>
      <vt:lpstr>FLSA Rules </vt:lpstr>
      <vt:lpstr>EHRA Managed Scheduling</vt:lpstr>
      <vt:lpstr>Comp Time</vt:lpstr>
      <vt:lpstr>Comp Time Cont. </vt:lpstr>
      <vt:lpstr>COSS Time Management</vt:lpstr>
      <vt:lpstr>Examples of How Gap and OT Are Calculated For a 40 Hour Employee</vt:lpstr>
      <vt:lpstr>Examples of How Gap and OT Are Calculated For a 37.5 Hour Employee</vt:lpstr>
      <vt:lpstr>COSS Time Management Cont.  </vt:lpstr>
      <vt:lpstr>PowerPoint Presentation</vt:lpstr>
      <vt:lpstr>PowerPoint Presentation</vt:lpstr>
      <vt:lpstr>PowerPoint Presentation</vt:lpstr>
      <vt:lpstr>Fiscal Resources Related to HR</vt:lpstr>
      <vt:lpstr>County Salary Change Sheets</vt:lpstr>
      <vt:lpstr>County Salary Change &amp; Supplemental Pay Sheet</vt:lpstr>
      <vt:lpstr>Benefits Budget Calculator</vt:lpstr>
      <vt:lpstr>Benefits Budget Calculation Template</vt:lpstr>
      <vt:lpstr>Monthly Payroll Draft</vt:lpstr>
      <vt:lpstr>Draft Continued</vt:lpstr>
      <vt:lpstr>County Billing Email</vt:lpstr>
      <vt:lpstr>Example Draft Spreadsheet</vt:lpstr>
      <vt:lpstr>Example Retro Spreadsheet</vt:lpstr>
      <vt:lpstr>Voucher for County Expenditures  </vt:lpstr>
      <vt:lpstr>Community Standards</vt:lpstr>
      <vt:lpstr>Hiring and Vacancies</vt:lpstr>
      <vt:lpstr>Hiring &amp; Vacancies Cont. </vt:lpstr>
      <vt:lpstr>Interims &amp; Retirees</vt:lpstr>
      <vt:lpstr>Performance Management</vt:lpstr>
      <vt:lpstr>Performance Management Cont. </vt:lpstr>
      <vt:lpstr>PowerPoint Presentation</vt:lpstr>
    </vt:vector>
  </TitlesOfParts>
  <Company>CALS CAAT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King</dc:creator>
  <cp:lastModifiedBy>NJKURDYS</cp:lastModifiedBy>
  <cp:revision>400</cp:revision>
  <cp:lastPrinted>2019-03-12T17:43:03Z</cp:lastPrinted>
  <dcterms:created xsi:type="dcterms:W3CDTF">2016-11-03T18:02:10Z</dcterms:created>
  <dcterms:modified xsi:type="dcterms:W3CDTF">2021-10-27T20:57:57Z</dcterms:modified>
</cp:coreProperties>
</file>